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media/media1.mp4" ContentType="video/unknown"/>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media2.mp4" ContentType="video/unknown"/>
  <Override PartName="/ppt/media/image10.jpeg" ContentType="image/jpeg"/>
  <Override PartName="/ppt/media/image11.jpeg" ContentType="image/jpeg"/>
  <Override PartName="/ppt/media/image12.jpeg" ContentType="image/jpeg"/>
  <Override PartName="/ppt/media/image13.jpeg" ContentType="image/jpeg"/>
  <Override PartName="/ppt/media/media3.mp4" ContentType="video/unknown"/>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p:nvPr>
            <p:ph type="sldImg"/>
          </p:nvPr>
        </p:nvSpPr>
        <p:spPr>
          <a:xfrm>
            <a:off x="1143000" y="685800"/>
            <a:ext cx="4572000" cy="3429000"/>
          </a:xfrm>
          <a:prstGeom prst="rect">
            <a:avLst/>
          </a:prstGeom>
        </p:spPr>
        <p:txBody>
          <a:bodyPr/>
          <a:lstStyle/>
          <a:p>
            <a:pPr/>
          </a:p>
        </p:txBody>
      </p:sp>
      <p:sp>
        <p:nvSpPr>
          <p:cNvPr id="181" name="Shape 18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117" name="Title Text"/>
          <p:cNvSpPr txBox="1"/>
          <p:nvPr>
            <p:ph type="title"/>
          </p:nvPr>
        </p:nvSpPr>
        <p:spPr>
          <a:xfrm>
            <a:off x="894079" y="1608666"/>
            <a:ext cx="11216642" cy="1413935"/>
          </a:xfrm>
          <a:prstGeom prst="rect">
            <a:avLst/>
          </a:prstGeom>
        </p:spPr>
        <p:txBody>
          <a:bodyPr lIns="48767" tIns="48767" rIns="48767" bIns="48767"/>
          <a:lstStyle>
            <a:lvl1pPr algn="l" defTabSz="1300480" rtl="1">
              <a:lnSpc>
                <a:spcPct val="90000"/>
              </a:lnSpc>
              <a:defRPr sz="6200">
                <a:latin typeface="Calibri Light"/>
                <a:ea typeface="Calibri Light"/>
                <a:cs typeface="Calibri Light"/>
                <a:sym typeface="Calibri Light"/>
              </a:defRPr>
            </a:lvl1pPr>
          </a:lstStyle>
          <a:p>
            <a:pPr/>
            <a:r>
              <a:t>Title Text</a:t>
            </a:r>
          </a:p>
        </p:txBody>
      </p:sp>
      <p:sp>
        <p:nvSpPr>
          <p:cNvPr id="118" name="Body Level One…"/>
          <p:cNvSpPr txBox="1"/>
          <p:nvPr>
            <p:ph type="body" sz="half" idx="1"/>
          </p:nvPr>
        </p:nvSpPr>
        <p:spPr>
          <a:xfrm>
            <a:off x="894079" y="3166533"/>
            <a:ext cx="5527041" cy="4641428"/>
          </a:xfrm>
          <a:prstGeom prst="rect">
            <a:avLst/>
          </a:prstGeom>
        </p:spPr>
        <p:txBody>
          <a:bodyPr lIns="48767" tIns="48767" rIns="48767" bIns="48767" anchor="t"/>
          <a:lstStyle>
            <a:lvl1pPr marL="310242" indent="-310242" defTabSz="1300480" rtl="1">
              <a:lnSpc>
                <a:spcPct val="90000"/>
              </a:lnSpc>
              <a:spcBef>
                <a:spcPts val="1400"/>
              </a:spcBef>
              <a:buSzPct val="100000"/>
              <a:buFont typeface="Arial"/>
              <a:defRPr sz="3800">
                <a:latin typeface="Calibri"/>
                <a:ea typeface="Calibri"/>
                <a:cs typeface="Calibri"/>
                <a:sym typeface="Calibri"/>
              </a:defRPr>
            </a:lvl1pPr>
            <a:lvl2pPr marL="819150" indent="-361950" defTabSz="1300480" rtl="1">
              <a:lnSpc>
                <a:spcPct val="90000"/>
              </a:lnSpc>
              <a:spcBef>
                <a:spcPts val="1400"/>
              </a:spcBef>
              <a:buSzPct val="100000"/>
              <a:buFont typeface="Arial"/>
              <a:defRPr sz="3800">
                <a:latin typeface="Calibri"/>
                <a:ea typeface="Calibri"/>
                <a:cs typeface="Calibri"/>
                <a:sym typeface="Calibri"/>
              </a:defRPr>
            </a:lvl2pPr>
            <a:lvl3pPr marL="1348739" indent="-434339" defTabSz="1300480" rtl="1">
              <a:lnSpc>
                <a:spcPct val="90000"/>
              </a:lnSpc>
              <a:spcBef>
                <a:spcPts val="1400"/>
              </a:spcBef>
              <a:buSzPct val="100000"/>
              <a:buFont typeface="Arial"/>
              <a:defRPr sz="3800">
                <a:latin typeface="Calibri"/>
                <a:ea typeface="Calibri"/>
                <a:cs typeface="Calibri"/>
                <a:sym typeface="Calibri"/>
              </a:defRPr>
            </a:lvl3pPr>
            <a:lvl4pPr marL="1854200" indent="-482600" defTabSz="1300480" rtl="1">
              <a:lnSpc>
                <a:spcPct val="90000"/>
              </a:lnSpc>
              <a:spcBef>
                <a:spcPts val="1400"/>
              </a:spcBef>
              <a:buSzPct val="100000"/>
              <a:buFont typeface="Arial"/>
              <a:defRPr sz="3800">
                <a:latin typeface="Calibri"/>
                <a:ea typeface="Calibri"/>
                <a:cs typeface="Calibri"/>
                <a:sym typeface="Calibri"/>
              </a:defRPr>
            </a:lvl4pPr>
            <a:lvl5pPr marL="2311400" indent="-482600" defTabSz="1300480" rtl="1">
              <a:lnSpc>
                <a:spcPct val="90000"/>
              </a:lnSpc>
              <a:spcBef>
                <a:spcPts val="1400"/>
              </a:spcBef>
              <a:buSzPct val="100000"/>
              <a:buFont typeface="Arial"/>
              <a:defRPr sz="38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11787362" y="8024622"/>
            <a:ext cx="323359" cy="338837"/>
          </a:xfrm>
          <a:prstGeom prst="rect">
            <a:avLst/>
          </a:prstGeom>
        </p:spPr>
        <p:txBody>
          <a:bodyPr lIns="48767" tIns="48767" rIns="48767" bIns="48767" anchor="ctr"/>
          <a:lstStyle>
            <a:lvl1pPr algn="r" defTabSz="130048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26" name="Title Text"/>
          <p:cNvSpPr txBox="1"/>
          <p:nvPr>
            <p:ph type="title"/>
          </p:nvPr>
        </p:nvSpPr>
        <p:spPr>
          <a:xfrm>
            <a:off x="894079" y="1608666"/>
            <a:ext cx="11216642" cy="1413935"/>
          </a:xfrm>
          <a:prstGeom prst="rect">
            <a:avLst/>
          </a:prstGeom>
        </p:spPr>
        <p:txBody>
          <a:bodyPr lIns="48767" tIns="48767" rIns="48767" bIns="48767"/>
          <a:lstStyle>
            <a:lvl1pPr algn="l" defTabSz="1300480" rtl="1">
              <a:lnSpc>
                <a:spcPct val="90000"/>
              </a:lnSpc>
              <a:defRPr sz="6200">
                <a:latin typeface="Calibri Light"/>
                <a:ea typeface="Calibri Light"/>
                <a:cs typeface="Calibri Light"/>
                <a:sym typeface="Calibri Light"/>
              </a:defRPr>
            </a:lvl1pPr>
          </a:lstStyle>
          <a:p>
            <a:pPr/>
            <a:r>
              <a:t>Title Text</a:t>
            </a:r>
          </a:p>
        </p:txBody>
      </p:sp>
      <p:sp>
        <p:nvSpPr>
          <p:cNvPr id="127" name="Body Level One…"/>
          <p:cNvSpPr txBox="1"/>
          <p:nvPr>
            <p:ph type="body" idx="1"/>
          </p:nvPr>
        </p:nvSpPr>
        <p:spPr>
          <a:xfrm>
            <a:off x="894079" y="3166533"/>
            <a:ext cx="11216642" cy="4641428"/>
          </a:xfrm>
          <a:prstGeom prst="rect">
            <a:avLst/>
          </a:prstGeom>
        </p:spPr>
        <p:txBody>
          <a:bodyPr lIns="48767" tIns="48767" rIns="48767" bIns="48767" anchor="t"/>
          <a:lstStyle>
            <a:lvl1pPr marL="310242" indent="-310242" defTabSz="1300480" rtl="1">
              <a:lnSpc>
                <a:spcPct val="90000"/>
              </a:lnSpc>
              <a:spcBef>
                <a:spcPts val="1400"/>
              </a:spcBef>
              <a:buSzPct val="100000"/>
              <a:buFont typeface="Arial"/>
              <a:defRPr sz="3800">
                <a:latin typeface="Calibri"/>
                <a:ea typeface="Calibri"/>
                <a:cs typeface="Calibri"/>
                <a:sym typeface="Calibri"/>
              </a:defRPr>
            </a:lvl1pPr>
            <a:lvl2pPr marL="819150" indent="-361950" defTabSz="1300480" rtl="1">
              <a:lnSpc>
                <a:spcPct val="90000"/>
              </a:lnSpc>
              <a:spcBef>
                <a:spcPts val="1400"/>
              </a:spcBef>
              <a:buSzPct val="100000"/>
              <a:buFont typeface="Arial"/>
              <a:defRPr sz="3800">
                <a:latin typeface="Calibri"/>
                <a:ea typeface="Calibri"/>
                <a:cs typeface="Calibri"/>
                <a:sym typeface="Calibri"/>
              </a:defRPr>
            </a:lvl2pPr>
            <a:lvl3pPr marL="1348739" indent="-434339" defTabSz="1300480" rtl="1">
              <a:lnSpc>
                <a:spcPct val="90000"/>
              </a:lnSpc>
              <a:spcBef>
                <a:spcPts val="1400"/>
              </a:spcBef>
              <a:buSzPct val="100000"/>
              <a:buFont typeface="Arial"/>
              <a:defRPr sz="3800">
                <a:latin typeface="Calibri"/>
                <a:ea typeface="Calibri"/>
                <a:cs typeface="Calibri"/>
                <a:sym typeface="Calibri"/>
              </a:defRPr>
            </a:lvl3pPr>
            <a:lvl4pPr marL="1854200" indent="-482600" defTabSz="1300480" rtl="1">
              <a:lnSpc>
                <a:spcPct val="90000"/>
              </a:lnSpc>
              <a:spcBef>
                <a:spcPts val="1400"/>
              </a:spcBef>
              <a:buSzPct val="100000"/>
              <a:buFont typeface="Arial"/>
              <a:defRPr sz="3800">
                <a:latin typeface="Calibri"/>
                <a:ea typeface="Calibri"/>
                <a:cs typeface="Calibri"/>
                <a:sym typeface="Calibri"/>
              </a:defRPr>
            </a:lvl4pPr>
            <a:lvl5pPr marL="2311400" indent="-482600" defTabSz="1300480" rtl="1">
              <a:lnSpc>
                <a:spcPct val="90000"/>
              </a:lnSpc>
              <a:spcBef>
                <a:spcPts val="1400"/>
              </a:spcBef>
              <a:buSzPct val="100000"/>
              <a:buFont typeface="Arial"/>
              <a:defRPr sz="38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xfrm>
            <a:off x="11787362" y="8024622"/>
            <a:ext cx="323359" cy="338837"/>
          </a:xfrm>
          <a:prstGeom prst="rect">
            <a:avLst/>
          </a:prstGeom>
        </p:spPr>
        <p:txBody>
          <a:bodyPr lIns="48767" tIns="48767" rIns="48767" bIns="48767" anchor="ctr"/>
          <a:lstStyle>
            <a:lvl1pPr algn="r" defTabSz="130048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135" name="Title Text"/>
          <p:cNvSpPr txBox="1"/>
          <p:nvPr>
            <p:ph type="title"/>
          </p:nvPr>
        </p:nvSpPr>
        <p:spPr>
          <a:xfrm>
            <a:off x="1625599" y="2416387"/>
            <a:ext cx="9753602" cy="2546774"/>
          </a:xfrm>
          <a:prstGeom prst="rect">
            <a:avLst/>
          </a:prstGeom>
        </p:spPr>
        <p:txBody>
          <a:bodyPr lIns="48767" tIns="48767" rIns="48767" bIns="48767" anchor="b"/>
          <a:lstStyle>
            <a:lvl1pPr defTabSz="1300480">
              <a:lnSpc>
                <a:spcPct val="90000"/>
              </a:lnSpc>
              <a:defRPr sz="8400">
                <a:latin typeface="Calibri Light"/>
                <a:ea typeface="Calibri Light"/>
                <a:cs typeface="Calibri Light"/>
                <a:sym typeface="Calibri Light"/>
              </a:defRPr>
            </a:lvl1pPr>
          </a:lstStyle>
          <a:p>
            <a:pPr/>
            <a:r>
              <a:t>Title Text</a:t>
            </a:r>
          </a:p>
        </p:txBody>
      </p:sp>
      <p:sp>
        <p:nvSpPr>
          <p:cNvPr id="136" name="Body Level One…"/>
          <p:cNvSpPr txBox="1"/>
          <p:nvPr>
            <p:ph type="body" sz="quarter" idx="1"/>
          </p:nvPr>
        </p:nvSpPr>
        <p:spPr>
          <a:xfrm>
            <a:off x="1625599" y="5061373"/>
            <a:ext cx="9753602" cy="1766147"/>
          </a:xfrm>
          <a:prstGeom prst="rect">
            <a:avLst/>
          </a:prstGeom>
        </p:spPr>
        <p:txBody>
          <a:bodyPr lIns="48767" tIns="48767" rIns="48767" bIns="48767" anchor="t"/>
          <a:lstStyle>
            <a:lvl1pPr marL="0" indent="0" algn="ctr" defTabSz="1300480">
              <a:lnSpc>
                <a:spcPct val="90000"/>
              </a:lnSpc>
              <a:spcBef>
                <a:spcPts val="1400"/>
              </a:spcBef>
              <a:buSzTx/>
              <a:buNone/>
              <a:defRPr sz="3400">
                <a:latin typeface="Calibri"/>
                <a:ea typeface="Calibri"/>
                <a:cs typeface="Calibri"/>
                <a:sym typeface="Calibri"/>
              </a:defRPr>
            </a:lvl1pPr>
            <a:lvl2pPr marL="0" indent="457200" algn="ctr" defTabSz="1300480">
              <a:lnSpc>
                <a:spcPct val="90000"/>
              </a:lnSpc>
              <a:spcBef>
                <a:spcPts val="1400"/>
              </a:spcBef>
              <a:buSzTx/>
              <a:buNone/>
              <a:defRPr sz="3400">
                <a:latin typeface="Calibri"/>
                <a:ea typeface="Calibri"/>
                <a:cs typeface="Calibri"/>
                <a:sym typeface="Calibri"/>
              </a:defRPr>
            </a:lvl2pPr>
            <a:lvl3pPr marL="0" indent="914400" algn="ctr" defTabSz="1300480">
              <a:lnSpc>
                <a:spcPct val="90000"/>
              </a:lnSpc>
              <a:spcBef>
                <a:spcPts val="1400"/>
              </a:spcBef>
              <a:buSzTx/>
              <a:buNone/>
              <a:defRPr sz="3400">
                <a:latin typeface="Calibri"/>
                <a:ea typeface="Calibri"/>
                <a:cs typeface="Calibri"/>
                <a:sym typeface="Calibri"/>
              </a:defRPr>
            </a:lvl3pPr>
            <a:lvl4pPr marL="0" indent="1371600" algn="ctr" defTabSz="1300480">
              <a:lnSpc>
                <a:spcPct val="90000"/>
              </a:lnSpc>
              <a:spcBef>
                <a:spcPts val="1400"/>
              </a:spcBef>
              <a:buSzTx/>
              <a:buNone/>
              <a:defRPr sz="3400">
                <a:latin typeface="Calibri"/>
                <a:ea typeface="Calibri"/>
                <a:cs typeface="Calibri"/>
                <a:sym typeface="Calibri"/>
              </a:defRPr>
            </a:lvl4pPr>
            <a:lvl5pPr marL="0" indent="1828800" algn="ctr" defTabSz="1300480">
              <a:lnSpc>
                <a:spcPct val="90000"/>
              </a:lnSpc>
              <a:spcBef>
                <a:spcPts val="1400"/>
              </a:spcBef>
              <a:buSzTx/>
              <a:buNone/>
              <a:defRPr sz="3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xfrm>
            <a:off x="11787362" y="8024622"/>
            <a:ext cx="323359" cy="338837"/>
          </a:xfrm>
          <a:prstGeom prst="rect">
            <a:avLst/>
          </a:prstGeom>
        </p:spPr>
        <p:txBody>
          <a:bodyPr lIns="48767" tIns="48767" rIns="48767" bIns="48767" anchor="ctr"/>
          <a:lstStyle>
            <a:lvl1pPr algn="r" defTabSz="130048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144" name="Title Text"/>
          <p:cNvSpPr txBox="1"/>
          <p:nvPr>
            <p:ph type="title"/>
          </p:nvPr>
        </p:nvSpPr>
        <p:spPr>
          <a:xfrm>
            <a:off x="975359" y="3029937"/>
            <a:ext cx="11054082" cy="2090703"/>
          </a:xfrm>
          <a:prstGeom prst="rect">
            <a:avLst/>
          </a:prstGeom>
        </p:spPr>
        <p:txBody>
          <a:bodyPr lIns="65023" tIns="65023" rIns="65023" bIns="65023"/>
          <a:lstStyle>
            <a:lvl1pPr defTabSz="650240">
              <a:defRPr sz="6200">
                <a:latin typeface="Calibri"/>
                <a:ea typeface="Calibri"/>
                <a:cs typeface="Calibri"/>
                <a:sym typeface="Calibri"/>
              </a:defRPr>
            </a:lvl1pPr>
          </a:lstStyle>
          <a:p>
            <a:pPr/>
            <a:r>
              <a:t>Title Text</a:t>
            </a:r>
          </a:p>
        </p:txBody>
      </p:sp>
      <p:sp>
        <p:nvSpPr>
          <p:cNvPr id="145" name="Body Level One…"/>
          <p:cNvSpPr txBox="1"/>
          <p:nvPr>
            <p:ph type="body" sz="quarter" idx="1"/>
          </p:nvPr>
        </p:nvSpPr>
        <p:spPr>
          <a:xfrm>
            <a:off x="1950719" y="5527040"/>
            <a:ext cx="9103361" cy="2492587"/>
          </a:xfrm>
          <a:prstGeom prst="rect">
            <a:avLst/>
          </a:prstGeom>
        </p:spPr>
        <p:txBody>
          <a:bodyPr lIns="65023" tIns="65023" rIns="65023" bIns="65023" anchor="t"/>
          <a:lstStyle>
            <a:lvl1pPr marL="0" indent="0" algn="ctr" defTabSz="650240">
              <a:spcBef>
                <a:spcPts val="1000"/>
              </a:spcBef>
              <a:buSzTx/>
              <a:buNone/>
              <a:defRPr sz="4400">
                <a:solidFill>
                  <a:srgbClr val="888888"/>
                </a:solidFill>
                <a:latin typeface="Calibri"/>
                <a:ea typeface="Calibri"/>
                <a:cs typeface="Calibri"/>
                <a:sym typeface="Calibri"/>
              </a:defRPr>
            </a:lvl1pPr>
            <a:lvl2pPr marL="0" indent="457200" algn="ctr" defTabSz="650240">
              <a:spcBef>
                <a:spcPts val="1000"/>
              </a:spcBef>
              <a:buSzTx/>
              <a:buNone/>
              <a:defRPr sz="4400">
                <a:solidFill>
                  <a:srgbClr val="888888"/>
                </a:solidFill>
                <a:latin typeface="Calibri"/>
                <a:ea typeface="Calibri"/>
                <a:cs typeface="Calibri"/>
                <a:sym typeface="Calibri"/>
              </a:defRPr>
            </a:lvl2pPr>
            <a:lvl3pPr marL="0" indent="914400" algn="ctr" defTabSz="650240">
              <a:spcBef>
                <a:spcPts val="1000"/>
              </a:spcBef>
              <a:buSzTx/>
              <a:buNone/>
              <a:defRPr sz="4400">
                <a:solidFill>
                  <a:srgbClr val="888888"/>
                </a:solidFill>
                <a:latin typeface="Calibri"/>
                <a:ea typeface="Calibri"/>
                <a:cs typeface="Calibri"/>
                <a:sym typeface="Calibri"/>
              </a:defRPr>
            </a:lvl3pPr>
            <a:lvl4pPr marL="0" indent="1371600" algn="ctr" defTabSz="650240">
              <a:spcBef>
                <a:spcPts val="1000"/>
              </a:spcBef>
              <a:buSzTx/>
              <a:buNone/>
              <a:defRPr sz="4400">
                <a:solidFill>
                  <a:srgbClr val="888888"/>
                </a:solidFill>
                <a:latin typeface="Calibri"/>
                <a:ea typeface="Calibri"/>
                <a:cs typeface="Calibri"/>
                <a:sym typeface="Calibri"/>
              </a:defRPr>
            </a:lvl4pPr>
            <a:lvl5pPr marL="0" indent="1828800" algn="ctr" defTabSz="650240">
              <a:spcBef>
                <a:spcPts val="1000"/>
              </a:spcBef>
              <a:buSzTx/>
              <a:buNone/>
              <a:defRPr sz="4400">
                <a:solidFill>
                  <a:srgbClr val="888888"/>
                </a:solidFill>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46" name="Slide Number"/>
          <p:cNvSpPr txBox="1"/>
          <p:nvPr>
            <p:ph type="sldNum" sz="quarter" idx="2"/>
          </p:nvPr>
        </p:nvSpPr>
        <p:spPr>
          <a:xfrm>
            <a:off x="11998689" y="9114112"/>
            <a:ext cx="355871" cy="371349"/>
          </a:xfrm>
          <a:prstGeom prst="rect">
            <a:avLst/>
          </a:prstGeom>
        </p:spPr>
        <p:txBody>
          <a:bodyPr lIns="65023" tIns="65023" rIns="65023" bIns="65023" anchor="ctr"/>
          <a:lstStyle>
            <a:lvl1pPr algn="r" defTabSz="65024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53" name="Title Text"/>
          <p:cNvSpPr txBox="1"/>
          <p:nvPr>
            <p:ph type="title"/>
          </p:nvPr>
        </p:nvSpPr>
        <p:spPr>
          <a:xfrm>
            <a:off x="650239" y="390596"/>
            <a:ext cx="11704322" cy="1625601"/>
          </a:xfrm>
          <a:prstGeom prst="rect">
            <a:avLst/>
          </a:prstGeom>
        </p:spPr>
        <p:txBody>
          <a:bodyPr lIns="65023" tIns="65023" rIns="65023" bIns="65023"/>
          <a:lstStyle>
            <a:lvl1pPr defTabSz="650240">
              <a:defRPr sz="6200">
                <a:latin typeface="Calibri"/>
                <a:ea typeface="Calibri"/>
                <a:cs typeface="Calibri"/>
                <a:sym typeface="Calibri"/>
              </a:defRPr>
            </a:lvl1pPr>
          </a:lstStyle>
          <a:p>
            <a:pPr/>
            <a:r>
              <a:t>Title Text</a:t>
            </a:r>
          </a:p>
        </p:txBody>
      </p:sp>
      <p:sp>
        <p:nvSpPr>
          <p:cNvPr id="154" name="Body Level One…"/>
          <p:cNvSpPr txBox="1"/>
          <p:nvPr>
            <p:ph type="body" idx="1"/>
          </p:nvPr>
        </p:nvSpPr>
        <p:spPr>
          <a:xfrm>
            <a:off x="650239" y="2275839"/>
            <a:ext cx="11704322" cy="6436927"/>
          </a:xfrm>
          <a:prstGeom prst="rect">
            <a:avLst/>
          </a:prstGeom>
        </p:spPr>
        <p:txBody>
          <a:bodyPr lIns="65023" tIns="65023" rIns="65023" bIns="65023" anchor="t"/>
          <a:lstStyle>
            <a:lvl1pPr marL="471487" indent="-471487" defTabSz="650240">
              <a:spcBef>
                <a:spcPts val="1000"/>
              </a:spcBef>
              <a:buSzPct val="100000"/>
              <a:buFont typeface="Arial"/>
              <a:defRPr sz="4400">
                <a:latin typeface="Calibri"/>
                <a:ea typeface="Calibri"/>
                <a:cs typeface="Calibri"/>
                <a:sym typeface="Calibri"/>
              </a:defRPr>
            </a:lvl1pPr>
            <a:lvl2pPr marL="906235" indent="-449035" defTabSz="650240">
              <a:spcBef>
                <a:spcPts val="1000"/>
              </a:spcBef>
              <a:buSzPct val="100000"/>
              <a:buFont typeface="Arial"/>
              <a:buChar char="–"/>
              <a:defRPr sz="4400">
                <a:latin typeface="Calibri"/>
                <a:ea typeface="Calibri"/>
                <a:cs typeface="Calibri"/>
                <a:sym typeface="Calibri"/>
              </a:defRPr>
            </a:lvl2pPr>
            <a:lvl3pPr indent="-419100" defTabSz="650240">
              <a:spcBef>
                <a:spcPts val="1000"/>
              </a:spcBef>
              <a:buSzPct val="100000"/>
              <a:buFont typeface="Arial"/>
              <a:defRPr sz="4400">
                <a:latin typeface="Calibri"/>
                <a:ea typeface="Calibri"/>
                <a:cs typeface="Calibri"/>
                <a:sym typeface="Calibri"/>
              </a:defRPr>
            </a:lvl3pPr>
            <a:lvl4pPr marL="1874520" indent="-502920" defTabSz="650240">
              <a:spcBef>
                <a:spcPts val="1000"/>
              </a:spcBef>
              <a:buSzPct val="100000"/>
              <a:buFont typeface="Arial"/>
              <a:buChar char="–"/>
              <a:defRPr sz="4400">
                <a:latin typeface="Calibri"/>
                <a:ea typeface="Calibri"/>
                <a:cs typeface="Calibri"/>
                <a:sym typeface="Calibri"/>
              </a:defRPr>
            </a:lvl4pPr>
            <a:lvl5pPr marL="2331720" indent="-502920" defTabSz="650240">
              <a:spcBef>
                <a:spcPts val="1000"/>
              </a:spcBef>
              <a:buSzPct val="100000"/>
              <a:buFont typeface="Arial"/>
              <a:buChar char="»"/>
              <a:defRPr sz="4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55" name="Slide Number"/>
          <p:cNvSpPr txBox="1"/>
          <p:nvPr>
            <p:ph type="sldNum" sz="quarter" idx="2"/>
          </p:nvPr>
        </p:nvSpPr>
        <p:spPr>
          <a:xfrm>
            <a:off x="11998689" y="9114112"/>
            <a:ext cx="355871" cy="371349"/>
          </a:xfrm>
          <a:prstGeom prst="rect">
            <a:avLst/>
          </a:prstGeom>
        </p:spPr>
        <p:txBody>
          <a:bodyPr lIns="65023" tIns="65023" rIns="65023" bIns="65023" anchor="ctr"/>
          <a:lstStyle>
            <a:lvl1pPr algn="r" defTabSz="65024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162" name="Title Text"/>
          <p:cNvSpPr txBox="1"/>
          <p:nvPr>
            <p:ph type="title"/>
          </p:nvPr>
        </p:nvSpPr>
        <p:spPr>
          <a:xfrm>
            <a:off x="650239" y="390596"/>
            <a:ext cx="11704322" cy="1625601"/>
          </a:xfrm>
          <a:prstGeom prst="rect">
            <a:avLst/>
          </a:prstGeom>
        </p:spPr>
        <p:txBody>
          <a:bodyPr lIns="65023" tIns="65023" rIns="65023" bIns="65023"/>
          <a:lstStyle>
            <a:lvl1pPr defTabSz="650240">
              <a:defRPr sz="6200">
                <a:latin typeface="Calibri"/>
                <a:ea typeface="Calibri"/>
                <a:cs typeface="Calibri"/>
                <a:sym typeface="Calibri"/>
              </a:defRPr>
            </a:lvl1pPr>
          </a:lstStyle>
          <a:p>
            <a:pPr/>
            <a:r>
              <a:t>Title Text</a:t>
            </a:r>
          </a:p>
        </p:txBody>
      </p:sp>
      <p:sp>
        <p:nvSpPr>
          <p:cNvPr id="163" name="Body Level One…"/>
          <p:cNvSpPr txBox="1"/>
          <p:nvPr>
            <p:ph type="body" sz="half" idx="1"/>
          </p:nvPr>
        </p:nvSpPr>
        <p:spPr>
          <a:xfrm>
            <a:off x="650239" y="2275839"/>
            <a:ext cx="5743788" cy="6436927"/>
          </a:xfrm>
          <a:prstGeom prst="rect">
            <a:avLst/>
          </a:prstGeom>
        </p:spPr>
        <p:txBody>
          <a:bodyPr lIns="65023" tIns="65023" rIns="65023" bIns="65023" anchor="t"/>
          <a:lstStyle>
            <a:lvl1pPr marL="465364" indent="-465364" defTabSz="650240">
              <a:spcBef>
                <a:spcPts val="900"/>
              </a:spcBef>
              <a:buSzPct val="100000"/>
              <a:buFont typeface="Arial"/>
              <a:defRPr sz="3800">
                <a:latin typeface="Calibri"/>
                <a:ea typeface="Calibri"/>
                <a:cs typeface="Calibri"/>
                <a:sym typeface="Calibri"/>
              </a:defRPr>
            </a:lvl1pPr>
            <a:lvl2pPr marL="909637" indent="-452437" defTabSz="650240">
              <a:spcBef>
                <a:spcPts val="900"/>
              </a:spcBef>
              <a:buSzPct val="100000"/>
              <a:buFont typeface="Arial"/>
              <a:buChar char="–"/>
              <a:defRPr sz="3800">
                <a:latin typeface="Calibri"/>
                <a:ea typeface="Calibri"/>
                <a:cs typeface="Calibri"/>
                <a:sym typeface="Calibri"/>
              </a:defRPr>
            </a:lvl2pPr>
            <a:lvl3pPr marL="1348739" indent="-434339" defTabSz="650240">
              <a:spcBef>
                <a:spcPts val="900"/>
              </a:spcBef>
              <a:buSzPct val="100000"/>
              <a:buFont typeface="Arial"/>
              <a:defRPr sz="3800">
                <a:latin typeface="Calibri"/>
                <a:ea typeface="Calibri"/>
                <a:cs typeface="Calibri"/>
                <a:sym typeface="Calibri"/>
              </a:defRPr>
            </a:lvl3pPr>
            <a:lvl4pPr marL="1854200" indent="-482600" defTabSz="650240">
              <a:spcBef>
                <a:spcPts val="900"/>
              </a:spcBef>
              <a:buSzPct val="100000"/>
              <a:buFont typeface="Arial"/>
              <a:buChar char="–"/>
              <a:defRPr sz="3800">
                <a:latin typeface="Calibri"/>
                <a:ea typeface="Calibri"/>
                <a:cs typeface="Calibri"/>
                <a:sym typeface="Calibri"/>
              </a:defRPr>
            </a:lvl4pPr>
            <a:lvl5pPr marL="2311400" indent="-482600" defTabSz="650240">
              <a:spcBef>
                <a:spcPts val="900"/>
              </a:spcBef>
              <a:buSzPct val="100000"/>
              <a:buFont typeface="Arial"/>
              <a:buChar char="»"/>
              <a:defRPr sz="38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64" name="Slide Number"/>
          <p:cNvSpPr txBox="1"/>
          <p:nvPr>
            <p:ph type="sldNum" sz="quarter" idx="2"/>
          </p:nvPr>
        </p:nvSpPr>
        <p:spPr>
          <a:xfrm>
            <a:off x="11998689" y="9114112"/>
            <a:ext cx="355871" cy="371349"/>
          </a:xfrm>
          <a:prstGeom prst="rect">
            <a:avLst/>
          </a:prstGeom>
        </p:spPr>
        <p:txBody>
          <a:bodyPr lIns="65023" tIns="65023" rIns="65023" bIns="65023" anchor="ctr"/>
          <a:lstStyle>
            <a:lvl1pPr algn="r" defTabSz="65024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171" name="Title Text"/>
          <p:cNvSpPr txBox="1"/>
          <p:nvPr>
            <p:ph type="title"/>
          </p:nvPr>
        </p:nvSpPr>
        <p:spPr>
          <a:xfrm>
            <a:off x="650239" y="390596"/>
            <a:ext cx="11704322" cy="1625601"/>
          </a:xfrm>
          <a:prstGeom prst="rect">
            <a:avLst/>
          </a:prstGeom>
        </p:spPr>
        <p:txBody>
          <a:bodyPr lIns="65023" tIns="65023" rIns="65023" bIns="65023"/>
          <a:lstStyle>
            <a:lvl1pPr defTabSz="650240">
              <a:defRPr sz="6200">
                <a:latin typeface="Calibri"/>
                <a:ea typeface="Calibri"/>
                <a:cs typeface="Calibri"/>
                <a:sym typeface="Calibri"/>
              </a:defRPr>
            </a:lvl1pPr>
          </a:lstStyle>
          <a:p>
            <a:pPr/>
            <a:r>
              <a:t>Title Text</a:t>
            </a:r>
          </a:p>
        </p:txBody>
      </p:sp>
      <p:sp>
        <p:nvSpPr>
          <p:cNvPr id="172" name="Body Level One…"/>
          <p:cNvSpPr txBox="1"/>
          <p:nvPr>
            <p:ph type="body" sz="quarter" idx="1"/>
          </p:nvPr>
        </p:nvSpPr>
        <p:spPr>
          <a:xfrm>
            <a:off x="650239" y="2183271"/>
            <a:ext cx="5746046" cy="909885"/>
          </a:xfrm>
          <a:prstGeom prst="rect">
            <a:avLst/>
          </a:prstGeom>
        </p:spPr>
        <p:txBody>
          <a:bodyPr lIns="65023" tIns="65023" rIns="65023" bIns="65023" anchor="b"/>
          <a:lstStyle>
            <a:lvl1pPr marL="0" indent="0" defTabSz="650240">
              <a:spcBef>
                <a:spcPts val="800"/>
              </a:spcBef>
              <a:buSzTx/>
              <a:buNone/>
              <a:defRPr b="1" sz="3400">
                <a:latin typeface="Calibri"/>
                <a:ea typeface="Calibri"/>
                <a:cs typeface="Calibri"/>
                <a:sym typeface="Calibri"/>
              </a:defRPr>
            </a:lvl1pPr>
            <a:lvl2pPr marL="0" indent="457200" defTabSz="650240">
              <a:spcBef>
                <a:spcPts val="800"/>
              </a:spcBef>
              <a:buSzTx/>
              <a:buNone/>
              <a:defRPr b="1" sz="3400">
                <a:latin typeface="Calibri"/>
                <a:ea typeface="Calibri"/>
                <a:cs typeface="Calibri"/>
                <a:sym typeface="Calibri"/>
              </a:defRPr>
            </a:lvl2pPr>
            <a:lvl3pPr marL="0" indent="914400" defTabSz="650240">
              <a:spcBef>
                <a:spcPts val="800"/>
              </a:spcBef>
              <a:buSzTx/>
              <a:buNone/>
              <a:defRPr b="1" sz="3400">
                <a:latin typeface="Calibri"/>
                <a:ea typeface="Calibri"/>
                <a:cs typeface="Calibri"/>
                <a:sym typeface="Calibri"/>
              </a:defRPr>
            </a:lvl3pPr>
            <a:lvl4pPr marL="0" indent="1371600" defTabSz="650240">
              <a:spcBef>
                <a:spcPts val="800"/>
              </a:spcBef>
              <a:buSzTx/>
              <a:buNone/>
              <a:defRPr b="1" sz="3400">
                <a:latin typeface="Calibri"/>
                <a:ea typeface="Calibri"/>
                <a:cs typeface="Calibri"/>
                <a:sym typeface="Calibri"/>
              </a:defRPr>
            </a:lvl4pPr>
            <a:lvl5pPr marL="0" indent="1828800" defTabSz="650240">
              <a:spcBef>
                <a:spcPts val="800"/>
              </a:spcBef>
              <a:buSzTx/>
              <a:buNone/>
              <a:defRPr b="1" sz="3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73" name="Text Placeholder 4"/>
          <p:cNvSpPr/>
          <p:nvPr>
            <p:ph type="body" sz="quarter" idx="13"/>
          </p:nvPr>
        </p:nvSpPr>
        <p:spPr>
          <a:xfrm>
            <a:off x="6606258" y="2183271"/>
            <a:ext cx="5748303" cy="909885"/>
          </a:xfrm>
          <a:prstGeom prst="rect">
            <a:avLst/>
          </a:prstGeom>
        </p:spPr>
        <p:txBody>
          <a:bodyPr lIns="65023" tIns="65023" rIns="65023" bIns="65023" anchor="b"/>
          <a:lstStyle/>
          <a:p>
            <a:pPr marL="0" indent="0" defTabSz="650240">
              <a:spcBef>
                <a:spcPts val="800"/>
              </a:spcBef>
              <a:buSzTx/>
              <a:buNone/>
              <a:defRPr b="1" sz="3400">
                <a:latin typeface="Calibri"/>
                <a:ea typeface="Calibri"/>
                <a:cs typeface="Calibri"/>
                <a:sym typeface="Calibri"/>
              </a:defRPr>
            </a:pPr>
          </a:p>
        </p:txBody>
      </p:sp>
      <p:sp>
        <p:nvSpPr>
          <p:cNvPr id="174" name="Slide Number"/>
          <p:cNvSpPr txBox="1"/>
          <p:nvPr>
            <p:ph type="sldNum" sz="quarter" idx="2"/>
          </p:nvPr>
        </p:nvSpPr>
        <p:spPr>
          <a:xfrm>
            <a:off x="11998689" y="9114112"/>
            <a:ext cx="355871" cy="371349"/>
          </a:xfrm>
          <a:prstGeom prst="rect">
            <a:avLst/>
          </a:prstGeom>
        </p:spPr>
        <p:txBody>
          <a:bodyPr lIns="65023" tIns="65023" rIns="65023" bIns="65023" anchor="ctr"/>
          <a:lstStyle>
            <a:lvl1pPr algn="r" defTabSz="65024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jpe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7.jpe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jpeg"/><Relationship Id="rId3" Type="http://schemas.openxmlformats.org/officeDocument/2006/relationships/image" Target="../media/image1.gif"/></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9.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video" Target="../media/media2.mp4"/><Relationship Id="rId3" Type="http://schemas.microsoft.com/office/2007/relationships/media" Target="../media/media2.mp4"/><Relationship Id="rId4" Type="http://schemas.openxmlformats.org/officeDocument/2006/relationships/image" Target="../media/image3.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video" Target="../media/media3.mp4"/><Relationship Id="rId3" Type="http://schemas.microsoft.com/office/2007/relationships/media" Target="../media/media3.mp4"/><Relationship Id="rId4" Type="http://schemas.openxmlformats.org/officeDocument/2006/relationships/image" Target="../media/image6.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jpeg"/><Relationship Id="rId3" Type="http://schemas.openxmlformats.org/officeDocument/2006/relationships/image" Target="../media/image3.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eg"/><Relationship Id="rId3" Type="http://schemas.openxmlformats.org/officeDocument/2006/relationships/image" Target="../media/image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183" name="Start.mp4" descr="Start.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1219200"/>
            <a:ext cx="13004800" cy="73152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665332" fill="hold"/>
                                        <p:tgtEl>
                                          <p:spTgt spid="18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8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Title 1"/>
          <p:cNvSpPr txBox="1"/>
          <p:nvPr>
            <p:ph type="title"/>
          </p:nvPr>
        </p:nvSpPr>
        <p:spPr>
          <a:prstGeom prst="rect">
            <a:avLst/>
          </a:prstGeom>
        </p:spPr>
        <p:txBody>
          <a:bodyPr/>
          <a:lstStyle>
            <a:lvl1pPr rtl="1">
              <a:defRPr/>
            </a:lvl1pPr>
          </a:lstStyle>
          <a:p>
            <a:pPr/>
            <a:r>
              <a:t>فرصت‌ها</a:t>
            </a:r>
          </a:p>
        </p:txBody>
      </p:sp>
      <p:sp>
        <p:nvSpPr>
          <p:cNvPr id="215" name="Content Placeholder 2"/>
          <p:cNvSpPr txBox="1"/>
          <p:nvPr>
            <p:ph type="body" idx="1"/>
          </p:nvPr>
        </p:nvSpPr>
        <p:spPr>
          <a:prstGeom prst="rect">
            <a:avLst/>
          </a:prstGeom>
        </p:spPr>
        <p:txBody>
          <a:bodyPr/>
          <a:lstStyle/>
          <a:p>
            <a:pPr algn="r" rtl="1">
              <a:defRPr/>
            </a:pPr>
            <a:r>
              <a:t>گسترش در بازارهای نوظهور</a:t>
            </a:r>
          </a:p>
          <a:p>
            <a:pPr algn="r" rtl="1">
              <a:defRPr/>
            </a:pPr>
            <a:r>
              <a:t>افزایش تنوع محصولات</a:t>
            </a:r>
          </a:p>
          <a:p>
            <a:pPr algn="r" rtl="1">
              <a:defRPr/>
            </a:pPr>
            <a:r>
              <a:t>گسترش خرده فروشی</a:t>
            </a:r>
          </a:p>
          <a:p>
            <a:pPr algn="r" rtl="1">
              <a:defRPr/>
            </a:pPr>
            <a:r>
              <a:t>پیشرفت در زمینه تکنولوژی</a:t>
            </a:r>
          </a:p>
          <a:p>
            <a:pPr algn="r" rtl="1">
              <a:defRPr/>
            </a:pPr>
            <a:r>
              <a:t>روش های توزیع جدید</a:t>
            </a:r>
          </a:p>
          <a:p>
            <a:pPr algn="r" rtl="1">
              <a:defRPr/>
            </a:pPr>
            <a:r>
              <a:t>ایجاد مشارکت با شرکت های بزرگ</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7" name="Title 1"/>
          <p:cNvSpPr txBox="1"/>
          <p:nvPr>
            <p:ph type="title"/>
          </p:nvPr>
        </p:nvSpPr>
        <p:spPr>
          <a:prstGeom prst="rect">
            <a:avLst/>
          </a:prstGeom>
        </p:spPr>
        <p:txBody>
          <a:bodyPr/>
          <a:lstStyle>
            <a:lvl1pPr rtl="1">
              <a:defRPr/>
            </a:lvl1pPr>
          </a:lstStyle>
          <a:p>
            <a:pPr/>
            <a:r>
              <a:t>تهدیدات</a:t>
            </a:r>
          </a:p>
        </p:txBody>
      </p:sp>
      <p:sp>
        <p:nvSpPr>
          <p:cNvPr id="218" name="Content Placeholder 2"/>
          <p:cNvSpPr txBox="1"/>
          <p:nvPr>
            <p:ph type="body" idx="1"/>
          </p:nvPr>
        </p:nvSpPr>
        <p:spPr>
          <a:prstGeom prst="rect">
            <a:avLst/>
          </a:prstGeom>
        </p:spPr>
        <p:txBody>
          <a:bodyPr/>
          <a:lstStyle/>
          <a:p>
            <a:pPr marL="377825" indent="-377825" algn="r" defTabSz="496570" rtl="1">
              <a:spcBef>
                <a:spcPts val="3500"/>
              </a:spcBef>
              <a:defRPr sz="2720"/>
            </a:pPr>
            <a:r>
              <a:t>گسترش بازار رقابت</a:t>
            </a:r>
          </a:p>
          <a:p>
            <a:pPr marL="377825" indent="-377825" algn="r" defTabSz="496570" rtl="1">
              <a:spcBef>
                <a:spcPts val="3500"/>
              </a:spcBef>
              <a:defRPr sz="2720"/>
            </a:pPr>
            <a:r>
              <a:t>نوسان قیمت در بازار جهانی قهوه</a:t>
            </a:r>
          </a:p>
          <a:p>
            <a:pPr marL="377825" indent="-377825" algn="r" defTabSz="496570" rtl="1">
              <a:spcBef>
                <a:spcPts val="3500"/>
              </a:spcBef>
              <a:defRPr sz="2720"/>
            </a:pPr>
            <a:r>
              <a:t>تغییر اقتصاد کشور های در حال توسعه</a:t>
            </a:r>
          </a:p>
          <a:p>
            <a:pPr marL="377825" indent="-377825" algn="r" defTabSz="496570" rtl="1">
              <a:spcBef>
                <a:spcPts val="3500"/>
              </a:spcBef>
              <a:defRPr sz="2720"/>
            </a:pPr>
            <a:r>
              <a:t>تغییر سلیقه و شیوه زندگی مشتریان</a:t>
            </a:r>
          </a:p>
          <a:p>
            <a:pPr marL="377825" indent="-377825" algn="r" defTabSz="496570" rtl="1">
              <a:spcBef>
                <a:spcPts val="3500"/>
              </a:spcBef>
              <a:defRPr sz="2720"/>
            </a:pPr>
            <a:r>
              <a:t>تغییر محصولات کشاورزان</a:t>
            </a:r>
          </a:p>
          <a:p>
            <a:pPr marL="377825" indent="-377825" algn="r" defTabSz="496570" rtl="1">
              <a:spcBef>
                <a:spcPts val="3500"/>
              </a:spcBef>
              <a:defRPr sz="2720"/>
            </a:pPr>
            <a:r>
              <a:t>تازه واردان به این عرصه</a:t>
            </a:r>
          </a:p>
          <a:p>
            <a:pPr marL="377825" indent="-377825" algn="r" defTabSz="496570" rtl="1">
              <a:spcBef>
                <a:spcPts val="3500"/>
              </a:spcBef>
              <a:defRPr sz="2720"/>
            </a:pPr>
            <a:r>
              <a:t>قدرت چانه زنی تامین کنندگان و مشتریان</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Title 1"/>
          <p:cNvSpPr txBox="1"/>
          <p:nvPr>
            <p:ph type="title"/>
          </p:nvPr>
        </p:nvSpPr>
        <p:spPr>
          <a:prstGeom prst="rect">
            <a:avLst/>
          </a:prstGeom>
        </p:spPr>
        <p:txBody>
          <a:bodyPr/>
          <a:lstStyle>
            <a:lvl1pPr rtl="1">
              <a:defRPr/>
            </a:lvl1pPr>
          </a:lstStyle>
          <a:p>
            <a:pPr/>
            <a:r>
              <a:t>مشکلات زنجیره‌ی تامین</a:t>
            </a:r>
          </a:p>
        </p:txBody>
      </p:sp>
      <p:sp>
        <p:nvSpPr>
          <p:cNvPr id="221" name="Subtitle 2"/>
          <p:cNvSpPr txBox="1"/>
          <p:nvPr>
            <p:ph type="body" sz="quarter" idx="1"/>
          </p:nvPr>
        </p:nvSpPr>
        <p:spPr>
          <a:prstGeom prst="rect">
            <a:avLst/>
          </a:prstGeom>
        </p:spPr>
        <p:txBody>
          <a:bodyPr/>
          <a:lstStyle>
            <a:lvl1pPr defTabSz="598220" rtl="1">
              <a:defRPr sz="4048"/>
            </a:lvl1pPr>
          </a:lstStyle>
          <a:p>
            <a:pPr/>
            <a:r>
              <a:t>با بالا رفتن تعداد شعبه‌های استارباکس در سطح دنیا با این مسئله مواجه شدند که در برخی شعبه‌ها پس از ساعتی از روز مواد اولیه کم می‌آوردند</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Title 1"/>
          <p:cNvSpPr txBox="1"/>
          <p:nvPr>
            <p:ph type="title"/>
          </p:nvPr>
        </p:nvSpPr>
        <p:spPr>
          <a:prstGeom prst="rect">
            <a:avLst/>
          </a:prstGeom>
        </p:spPr>
        <p:txBody>
          <a:bodyPr/>
          <a:lstStyle>
            <a:lvl1pPr rtl="1">
              <a:defRPr/>
            </a:lvl1pPr>
          </a:lstStyle>
          <a:p>
            <a:pPr/>
            <a:r>
              <a:t>مشکلات زنجیره‌ی تامین</a:t>
            </a:r>
          </a:p>
        </p:txBody>
      </p:sp>
      <p:sp>
        <p:nvSpPr>
          <p:cNvPr id="224" name="Content Placeholder 2"/>
          <p:cNvSpPr txBox="1"/>
          <p:nvPr>
            <p:ph type="body" idx="1"/>
          </p:nvPr>
        </p:nvSpPr>
        <p:spPr>
          <a:xfrm>
            <a:off x="650239" y="2909266"/>
            <a:ext cx="11704322" cy="4832617"/>
          </a:xfrm>
          <a:prstGeom prst="rect">
            <a:avLst/>
          </a:prstGeom>
        </p:spPr>
        <p:txBody>
          <a:bodyPr/>
          <a:lstStyle/>
          <a:p>
            <a:pPr marL="438483" indent="-438483" algn="r" defTabSz="604723" rtl="1">
              <a:defRPr sz="4092"/>
            </a:pPr>
            <a:r>
              <a:t>هر بخش زنجیره‌ی تامین توسط سازمان مجزایی انجام می‌شد </a:t>
            </a:r>
          </a:p>
          <a:p>
            <a:pPr marL="438483" indent="-438483" algn="r" defTabSz="604723" rtl="1">
              <a:defRPr sz="4092"/>
            </a:pPr>
            <a:r>
              <a:t>ارتباط این سازمان‌ها با هم کم بود </a:t>
            </a:r>
          </a:p>
          <a:p>
            <a:pPr marL="438483" indent="-438483" algn="r" defTabSz="604723" rtl="1">
              <a:defRPr sz="4092"/>
            </a:pPr>
            <a:r>
              <a:t>نظارت کامل و دقیقی روی این زنجیره اعمال نمی‌شد </a:t>
            </a:r>
            <a:r>
              <a:t>(</a:t>
            </a:r>
            <a:r>
              <a:t>همان طور که در کتاب</a:t>
            </a:r>
            <a:r>
              <a:t>/</a:t>
            </a:r>
            <a:r>
              <a:t>کلاس هم اشاره شده است نظارت بر کارها از از بخش‌های مهم مدیریت است و بدون نظارت و کنترل و تصحیح اشتباهات مدیریت بی‌معنی خواهد بود</a:t>
            </a:r>
            <a:r>
              <a: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Title 1"/>
          <p:cNvSpPr txBox="1"/>
          <p:nvPr>
            <p:ph type="title"/>
          </p:nvPr>
        </p:nvSpPr>
        <p:spPr>
          <a:prstGeom prst="rect">
            <a:avLst/>
          </a:prstGeom>
        </p:spPr>
        <p:txBody>
          <a:bodyPr/>
          <a:lstStyle>
            <a:lvl1pPr rtl="1">
              <a:defRPr/>
            </a:lvl1pPr>
          </a:lstStyle>
          <a:p>
            <a:pPr/>
            <a:r>
              <a:t>کشت قهوه</a:t>
            </a:r>
          </a:p>
        </p:txBody>
      </p:sp>
      <p:pic>
        <p:nvPicPr>
          <p:cNvPr id="227" name="Content Placeholder 4" descr="Content Placeholder 4"/>
          <p:cNvPicPr>
            <a:picLocks noChangeAspect="1"/>
          </p:cNvPicPr>
          <p:nvPr/>
        </p:nvPicPr>
        <p:blipFill>
          <a:blip r:embed="rId2">
            <a:extLst/>
          </a:blip>
          <a:srcRect l="20256" t="0" r="20256" b="0"/>
          <a:stretch>
            <a:fillRect/>
          </a:stretch>
        </p:blipFill>
        <p:spPr>
          <a:xfrm>
            <a:off x="650239" y="2275839"/>
            <a:ext cx="5743788" cy="6436927"/>
          </a:xfrm>
          <a:prstGeom prst="rect">
            <a:avLst/>
          </a:prstGeom>
          <a:ln w="12700">
            <a:miter lim="400000"/>
          </a:ln>
        </p:spPr>
      </p:pic>
      <p:sp>
        <p:nvSpPr>
          <p:cNvPr id="228" name="Content Placeholder 3"/>
          <p:cNvSpPr txBox="1"/>
          <p:nvPr>
            <p:ph type="body" sz="quarter" idx="1"/>
          </p:nvPr>
        </p:nvSpPr>
        <p:spPr>
          <a:xfrm>
            <a:off x="6610773" y="3694936"/>
            <a:ext cx="5743787" cy="3637062"/>
          </a:xfrm>
          <a:prstGeom prst="rect">
            <a:avLst/>
          </a:prstGeom>
        </p:spPr>
        <p:txBody>
          <a:bodyPr/>
          <a:lstStyle/>
          <a:p>
            <a:pPr algn="r" rtl="1">
              <a:defRPr/>
            </a:pPr>
            <a:r>
              <a:t>ارتباط نزدیک‌تر با کشاورزان </a:t>
            </a:r>
          </a:p>
          <a:p>
            <a:pPr algn="r" rtl="1">
              <a:defRPr/>
            </a:pPr>
            <a:r>
              <a:t>آموزش کشاورزان برای تولید قهوه‌هایی که با استاندارد‌های استارباکس هم خوانی دارد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Title 1"/>
          <p:cNvSpPr txBox="1"/>
          <p:nvPr>
            <p:ph type="title"/>
          </p:nvPr>
        </p:nvSpPr>
        <p:spPr>
          <a:prstGeom prst="rect">
            <a:avLst/>
          </a:prstGeom>
        </p:spPr>
        <p:txBody>
          <a:bodyPr/>
          <a:lstStyle>
            <a:lvl1pPr rtl="1">
              <a:defRPr/>
            </a:lvl1pPr>
          </a:lstStyle>
          <a:p>
            <a:pPr/>
            <a:r>
              <a:t>مراکز تولید و آماده سازی قهوه </a:t>
            </a:r>
          </a:p>
        </p:txBody>
      </p:sp>
      <p:sp>
        <p:nvSpPr>
          <p:cNvPr id="231" name="Content Placeholder 2"/>
          <p:cNvSpPr txBox="1"/>
          <p:nvPr>
            <p:ph type="body" sz="half" idx="1"/>
          </p:nvPr>
        </p:nvSpPr>
        <p:spPr>
          <a:xfrm>
            <a:off x="6756044" y="3002912"/>
            <a:ext cx="5598516" cy="4841825"/>
          </a:xfrm>
          <a:prstGeom prst="rect">
            <a:avLst/>
          </a:prstGeom>
        </p:spPr>
        <p:txBody>
          <a:bodyPr/>
          <a:lstStyle/>
          <a:p>
            <a:pPr algn="r" rtl="1">
              <a:defRPr/>
            </a:pPr>
            <a:r>
              <a:t>از میان برداشتن کارخانه‌ی واسط</a:t>
            </a:r>
          </a:p>
          <a:p>
            <a:pPr algn="r" rtl="1">
              <a:defRPr/>
            </a:pPr>
            <a:r>
              <a:t>ساختن ۶ کارخانه در نقاط استراتژیک تا هزینه‌ی توزیع کم شود</a:t>
            </a:r>
          </a:p>
        </p:txBody>
      </p:sp>
      <p:pic>
        <p:nvPicPr>
          <p:cNvPr id="232" name="Picture 3" descr="Picture 3"/>
          <p:cNvPicPr>
            <a:picLocks noChangeAspect="1"/>
          </p:cNvPicPr>
          <p:nvPr/>
        </p:nvPicPr>
        <p:blipFill>
          <a:blip r:embed="rId2">
            <a:extLst/>
          </a:blip>
          <a:stretch>
            <a:fillRect/>
          </a:stretch>
        </p:blipFill>
        <p:spPr>
          <a:xfrm>
            <a:off x="296898" y="3002912"/>
            <a:ext cx="6832361" cy="454352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Title 1"/>
          <p:cNvSpPr txBox="1"/>
          <p:nvPr>
            <p:ph type="title"/>
          </p:nvPr>
        </p:nvSpPr>
        <p:spPr>
          <a:prstGeom prst="rect">
            <a:avLst/>
          </a:prstGeom>
        </p:spPr>
        <p:txBody>
          <a:bodyPr/>
          <a:lstStyle>
            <a:lvl1pPr rtl="1">
              <a:defRPr/>
            </a:lvl1pPr>
          </a:lstStyle>
          <a:p>
            <a:pPr/>
            <a:r>
              <a:t>توزیع</a:t>
            </a:r>
          </a:p>
        </p:txBody>
      </p:sp>
      <p:sp>
        <p:nvSpPr>
          <p:cNvPr id="235" name="Text Placeholder 2"/>
          <p:cNvSpPr txBox="1"/>
          <p:nvPr>
            <p:ph type="body" sz="quarter" idx="1"/>
          </p:nvPr>
        </p:nvSpPr>
        <p:spPr>
          <a:xfrm>
            <a:off x="650239" y="2183271"/>
            <a:ext cx="5746046" cy="909885"/>
          </a:xfrm>
          <a:prstGeom prst="rect">
            <a:avLst/>
          </a:prstGeom>
        </p:spPr>
        <p:txBody>
          <a:bodyPr/>
          <a:lstStyle/>
          <a:p>
            <a:pPr algn="ctr" defTabSz="546201" rtl="1">
              <a:spcBef>
                <a:spcPts val="600"/>
              </a:spcBef>
              <a:defRPr sz="2520"/>
            </a:pPr>
            <a:r>
              <a:t>رابطه‌ی هزینه و زمان در توزیع </a:t>
            </a:r>
            <a:r>
              <a:t>(</a:t>
            </a:r>
            <a:r>
              <a:t>حمل و نقل</a:t>
            </a:r>
            <a:r>
              <a:t>)</a:t>
            </a:r>
          </a:p>
        </p:txBody>
      </p:sp>
      <p:pic>
        <p:nvPicPr>
          <p:cNvPr id="236" name="Content Placeholder 6" descr="Content Placeholder 6"/>
          <p:cNvPicPr>
            <a:picLocks noChangeAspect="1"/>
          </p:cNvPicPr>
          <p:nvPr/>
        </p:nvPicPr>
        <p:blipFill>
          <a:blip r:embed="rId2">
            <a:extLst/>
          </a:blip>
          <a:srcRect l="0" t="17779" r="0" b="0"/>
          <a:stretch>
            <a:fillRect/>
          </a:stretch>
        </p:blipFill>
        <p:spPr>
          <a:xfrm>
            <a:off x="6608515" y="3956268"/>
            <a:ext cx="5746046" cy="3891771"/>
          </a:xfrm>
          <a:prstGeom prst="rect">
            <a:avLst/>
          </a:prstGeom>
          <a:ln w="12700">
            <a:miter lim="400000"/>
          </a:ln>
        </p:spPr>
      </p:pic>
      <p:sp>
        <p:nvSpPr>
          <p:cNvPr id="237" name="Text Placeholder 4"/>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ctr" defTabSz="650240" rtl="1">
              <a:spcBef>
                <a:spcPts val="800"/>
              </a:spcBef>
              <a:buSzTx/>
              <a:buNone/>
              <a:defRPr b="1" sz="3400">
                <a:latin typeface="Calibri"/>
                <a:ea typeface="Calibri"/>
                <a:cs typeface="Calibri"/>
                <a:sym typeface="Calibri"/>
              </a:defRPr>
            </a:lvl1pPr>
          </a:lstStyle>
          <a:p>
            <a:pPr/>
            <a:r>
              <a:t>مراکز توزیع</a:t>
            </a:r>
          </a:p>
        </p:txBody>
      </p:sp>
      <p:pic>
        <p:nvPicPr>
          <p:cNvPr id="238" name="Content Placeholder 7" descr="Content Placeholder 7"/>
          <p:cNvPicPr>
            <a:picLocks noChangeAspect="1"/>
          </p:cNvPicPr>
          <p:nvPr/>
        </p:nvPicPr>
        <p:blipFill>
          <a:blip r:embed="rId3">
            <a:extLst/>
          </a:blip>
          <a:stretch>
            <a:fillRect/>
          </a:stretch>
        </p:blipFill>
        <p:spPr>
          <a:xfrm>
            <a:off x="1039537" y="3373120"/>
            <a:ext cx="4965193" cy="561961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Title 1"/>
          <p:cNvSpPr txBox="1"/>
          <p:nvPr>
            <p:ph type="title"/>
          </p:nvPr>
        </p:nvSpPr>
        <p:spPr>
          <a:prstGeom prst="rect">
            <a:avLst/>
          </a:prstGeom>
        </p:spPr>
        <p:txBody>
          <a:bodyPr/>
          <a:lstStyle>
            <a:lvl1pPr rtl="1">
              <a:defRPr/>
            </a:lvl1pPr>
          </a:lstStyle>
          <a:p>
            <a:pPr/>
            <a:r>
              <a:t>استفاده از تکنولوژی در زنجیره‌ی تامین</a:t>
            </a:r>
          </a:p>
        </p:txBody>
      </p:sp>
      <p:sp>
        <p:nvSpPr>
          <p:cNvPr id="241" name="Content Placeholder 2"/>
          <p:cNvSpPr txBox="1"/>
          <p:nvPr>
            <p:ph type="body" sz="quarter" idx="1"/>
          </p:nvPr>
        </p:nvSpPr>
        <p:spPr>
          <a:xfrm>
            <a:off x="650239" y="6729957"/>
            <a:ext cx="11704322" cy="2107146"/>
          </a:xfrm>
          <a:prstGeom prst="rect">
            <a:avLst/>
          </a:prstGeom>
        </p:spPr>
        <p:txBody>
          <a:bodyPr/>
          <a:lstStyle/>
          <a:p>
            <a:pPr marL="0" indent="0" algn="r" defTabSz="585215" rtl="1">
              <a:lnSpc>
                <a:spcPct val="90000"/>
              </a:lnSpc>
              <a:spcBef>
                <a:spcPts val="900"/>
              </a:spcBef>
              <a:buSzTx/>
              <a:buNone/>
              <a:defRPr sz="3959"/>
            </a:pPr>
            <a:r>
              <a:t>می‌توانیم در زنجیره‌ی تامین از تکنولوژی برای مکانیزه کردن فرآیند‌ها استفاده کنیم</a:t>
            </a:r>
            <a:r>
              <a:t>. </a:t>
            </a:r>
            <a:r>
              <a:rPr b="1"/>
              <a:t>این که چه موادی در چه جایی از دنیا نیاز است </a:t>
            </a:r>
            <a:r>
              <a:t>را بدون نیاز به دخالت نیروی انسانی متوجه شویم</a:t>
            </a:r>
          </a:p>
        </p:txBody>
      </p:sp>
      <p:pic>
        <p:nvPicPr>
          <p:cNvPr id="242" name="Picture 3" descr="Picture 3"/>
          <p:cNvPicPr>
            <a:picLocks noChangeAspect="1"/>
          </p:cNvPicPr>
          <p:nvPr/>
        </p:nvPicPr>
        <p:blipFill>
          <a:blip r:embed="rId2">
            <a:extLst/>
          </a:blip>
          <a:stretch>
            <a:fillRect/>
          </a:stretch>
        </p:blipFill>
        <p:spPr>
          <a:xfrm>
            <a:off x="1488911" y="2016196"/>
            <a:ext cx="9962463" cy="448311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244" name="After Nazanin.mp4" descr="After Nazanin.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1219200"/>
            <a:ext cx="13004800" cy="73152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92647613" fill="hold"/>
                                        <p:tgtEl>
                                          <p:spTgt spid="24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4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6" name="Picture 3" descr="Picture 3"/>
          <p:cNvPicPr>
            <a:picLocks noChangeAspect="1"/>
          </p:cNvPicPr>
          <p:nvPr/>
        </p:nvPicPr>
        <p:blipFill>
          <a:blip r:embed="rId2">
            <a:extLst/>
          </a:blip>
          <a:stretch>
            <a:fillRect/>
          </a:stretch>
        </p:blipFill>
        <p:spPr>
          <a:xfrm>
            <a:off x="2844799" y="1219199"/>
            <a:ext cx="7315201" cy="7315201"/>
          </a:xfrm>
          <a:prstGeom prst="rect">
            <a:avLst/>
          </a:prstGeom>
          <a:ln w="12700">
            <a:miter lim="400000"/>
          </a:ln>
        </p:spPr>
      </p:pic>
      <p:sp>
        <p:nvSpPr>
          <p:cNvPr id="247" name="Title 1"/>
          <p:cNvSpPr txBox="1"/>
          <p:nvPr>
            <p:ph type="title"/>
          </p:nvPr>
        </p:nvSpPr>
        <p:spPr>
          <a:prstGeom prst="rect">
            <a:avLst/>
          </a:prstGeom>
        </p:spPr>
        <p:txBody>
          <a:bodyPr/>
          <a:lstStyle>
            <a:lvl1pPr defTabSz="467359" rtl="1">
              <a:defRPr sz="6400"/>
            </a:lvl1pPr>
          </a:lstStyle>
          <a:p>
            <a:pPr/>
            <a:r>
              <a:t>وضعیت بحرانی در اقتصاد آمریکا</a:t>
            </a:r>
          </a:p>
        </p:txBody>
      </p:sp>
      <p:sp>
        <p:nvSpPr>
          <p:cNvPr id="248" name="Content Placeholder 2"/>
          <p:cNvSpPr txBox="1"/>
          <p:nvPr>
            <p:ph type="body" idx="1"/>
          </p:nvPr>
        </p:nvSpPr>
        <p:spPr>
          <a:prstGeom prst="rect">
            <a:avLst/>
          </a:prstGeom>
        </p:spPr>
        <p:txBody>
          <a:bodyPr/>
          <a:lstStyle/>
          <a:p>
            <a:pPr marL="228600" indent="-228600" algn="r" rtl="1">
              <a:defRPr/>
            </a:pPr>
            <a:r>
              <a:rPr>
                <a:latin typeface="Helvetica"/>
                <a:ea typeface="Helvetica"/>
                <a:cs typeface="Helvetica"/>
                <a:sym typeface="Helvetica"/>
              </a:rPr>
              <a:t>این صنعت پس از سال‌ها رشد در سال ۲۰۰۹ با افت شدید مواجه شد</a:t>
            </a:r>
            <a:r>
              <a:t>.</a:t>
            </a:r>
          </a:p>
          <a:p>
            <a:pPr marL="228600" indent="-228600" algn="r" rtl="1">
              <a:defRPr/>
            </a:pPr>
            <a:r>
              <a:rPr>
                <a:latin typeface="Helvetica"/>
                <a:ea typeface="Helvetica"/>
                <a:cs typeface="Helvetica"/>
                <a:sym typeface="Helvetica"/>
              </a:rPr>
              <a:t>عوامل</a:t>
            </a:r>
            <a:r>
              <a:t>:</a:t>
            </a:r>
          </a:p>
          <a:p>
            <a:pPr lvl="1" marL="1270000" indent="-635000" algn="r" rtl="1">
              <a:buAutoNum type="arabicPeriod" startAt="1"/>
              <a:defRPr/>
            </a:pPr>
            <a:r>
              <a:rPr>
                <a:latin typeface="Helvetica"/>
                <a:ea typeface="Helvetica"/>
                <a:cs typeface="Helvetica"/>
                <a:sym typeface="Helvetica"/>
              </a:rPr>
              <a:t>بحران‌های اقتصادی</a:t>
            </a:r>
            <a:endParaRPr sz="3400"/>
          </a:p>
          <a:p>
            <a:pPr lvl="1" marL="1270000" indent="-635000" algn="r" rtl="1">
              <a:buAutoNum type="arabicPeriod" startAt="1"/>
              <a:defRPr/>
            </a:pPr>
            <a:r>
              <a:rPr>
                <a:latin typeface="Helvetica"/>
                <a:ea typeface="Helvetica"/>
                <a:cs typeface="Helvetica"/>
                <a:sym typeface="Helvetica"/>
              </a:rPr>
              <a:t>تغییر ذائقه‌ی مشتریان</a:t>
            </a:r>
            <a:endParaRPr sz="3400"/>
          </a:p>
          <a:p>
            <a:pPr marL="228600" indent="-228600" algn="r" rtl="1">
              <a:defRPr/>
            </a:pPr>
            <a:r>
              <a:rPr>
                <a:latin typeface="Helvetica"/>
                <a:ea typeface="Helvetica"/>
                <a:cs typeface="Helvetica"/>
                <a:sym typeface="Helvetica"/>
              </a:rPr>
              <a:t>مردم به دلیل وضع نامطلوب اقتصادی از خرید‌های غیر ضروری صرف نظر می‌کردند</a:t>
            </a:r>
            <a:r>
              <a: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5" name="starbucksstockphoto.jpg" descr="starbucksstockphoto.jpg"/>
          <p:cNvPicPr>
            <a:picLocks noChangeAspect="1"/>
          </p:cNvPicPr>
          <p:nvPr>
            <p:ph type="pic" idx="13"/>
          </p:nvPr>
        </p:nvPicPr>
        <p:blipFill>
          <a:blip r:embed="rId2">
            <a:extLst/>
          </a:blip>
          <a:srcRect l="6723" t="0" r="6723" b="0"/>
          <a:stretch>
            <a:fillRect/>
          </a:stretch>
        </p:blipFill>
        <p:spPr>
          <a:prstGeom prst="rect">
            <a:avLst/>
          </a:prstGeom>
        </p:spPr>
      </p:pic>
      <p:sp>
        <p:nvSpPr>
          <p:cNvPr id="186" name="STARBUCKS"/>
          <p:cNvSpPr txBox="1"/>
          <p:nvPr>
            <p:ph type="title"/>
          </p:nvPr>
        </p:nvSpPr>
        <p:spPr>
          <a:xfrm>
            <a:off x="952500" y="1640834"/>
            <a:ext cx="5334000" cy="1976132"/>
          </a:xfrm>
          <a:prstGeom prst="rect">
            <a:avLst/>
          </a:prstGeom>
        </p:spPr>
        <p:txBody>
          <a:bodyPr/>
          <a:lstStyle/>
          <a:p>
            <a:pPr/>
            <a:r>
              <a:t>STARBUCKS</a:t>
            </a:r>
          </a:p>
        </p:txBody>
      </p:sp>
      <p:sp>
        <p:nvSpPr>
          <p:cNvPr id="187" name="مدیر گروه…"/>
          <p:cNvSpPr txBox="1"/>
          <p:nvPr>
            <p:ph type="body" sz="quarter" idx="1"/>
          </p:nvPr>
        </p:nvSpPr>
        <p:spPr>
          <a:prstGeom prst="rect">
            <a:avLst/>
          </a:prstGeom>
        </p:spPr>
        <p:txBody>
          <a:bodyPr/>
          <a:lstStyle/>
          <a:p>
            <a:pPr rtl="1">
              <a:defRPr b="1"/>
            </a:pPr>
            <a:r>
              <a:t>مدیر گروه</a:t>
            </a:r>
          </a:p>
          <a:p>
            <a:pPr rtl="1">
              <a:defRPr/>
            </a:pPr>
            <a:r>
              <a:t>نازنین صبری</a:t>
            </a:r>
          </a:p>
          <a:p>
            <a:pPr rtl="1">
              <a:defRPr b="1"/>
            </a:pPr>
            <a:r>
              <a:t>اعضا</a:t>
            </a:r>
          </a:p>
          <a:p>
            <a:pPr rtl="1">
              <a:defRPr/>
            </a:pPr>
            <a:r>
              <a:t>نرگس سادات موسوی</a:t>
            </a:r>
          </a:p>
          <a:p>
            <a:pPr rtl="1">
              <a:defRPr/>
            </a:pPr>
            <a:r>
              <a:t>مریم بهزادی‌پور</a:t>
            </a:r>
          </a:p>
          <a:p>
            <a:pPr rtl="1">
              <a:defRPr/>
            </a:pPr>
            <a:r>
              <a:t>سمانه راسخ</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0" name="Picture 5" descr="Picture 5"/>
          <p:cNvPicPr>
            <a:picLocks noChangeAspect="1"/>
          </p:cNvPicPr>
          <p:nvPr/>
        </p:nvPicPr>
        <p:blipFill>
          <a:blip r:embed="rId2">
            <a:extLst/>
          </a:blip>
          <a:stretch>
            <a:fillRect/>
          </a:stretch>
        </p:blipFill>
        <p:spPr>
          <a:xfrm>
            <a:off x="-2368241" y="-22409"/>
            <a:ext cx="17308252" cy="9860890"/>
          </a:xfrm>
          <a:prstGeom prst="rect">
            <a:avLst/>
          </a:prstGeom>
          <a:ln w="12700">
            <a:miter lim="400000"/>
          </a:ln>
        </p:spPr>
      </p:pic>
      <p:sp>
        <p:nvSpPr>
          <p:cNvPr id="251" name="Title 1"/>
          <p:cNvSpPr txBox="1"/>
          <p:nvPr>
            <p:ph type="title"/>
          </p:nvPr>
        </p:nvSpPr>
        <p:spPr>
          <a:prstGeom prst="rect">
            <a:avLst/>
          </a:prstGeom>
        </p:spPr>
        <p:txBody>
          <a:bodyPr/>
          <a:lstStyle>
            <a:lvl1pPr rtl="1">
              <a:defRPr/>
            </a:lvl1pPr>
          </a:lstStyle>
          <a:p>
            <a:pPr/>
            <a:r>
              <a:t>تحلیل نقاط قوّت و ضعف بازار هند</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3" name="Picture 8" descr="Picture 8"/>
          <p:cNvPicPr>
            <a:picLocks noChangeAspect="1"/>
          </p:cNvPicPr>
          <p:nvPr/>
        </p:nvPicPr>
        <p:blipFill>
          <a:blip r:embed="rId2">
            <a:extLst/>
          </a:blip>
          <a:stretch>
            <a:fillRect/>
          </a:stretch>
        </p:blipFill>
        <p:spPr>
          <a:xfrm>
            <a:off x="-2170479" y="-1695"/>
            <a:ext cx="17345758" cy="9756990"/>
          </a:xfrm>
          <a:prstGeom prst="rect">
            <a:avLst/>
          </a:prstGeom>
          <a:ln w="12700">
            <a:miter lim="400000"/>
          </a:ln>
        </p:spPr>
      </p:pic>
      <p:sp>
        <p:nvSpPr>
          <p:cNvPr id="254" name="Title 1"/>
          <p:cNvSpPr txBox="1"/>
          <p:nvPr>
            <p:ph type="title"/>
          </p:nvPr>
        </p:nvSpPr>
        <p:spPr>
          <a:prstGeom prst="rect">
            <a:avLst/>
          </a:prstGeom>
        </p:spPr>
        <p:txBody>
          <a:bodyPr/>
          <a:lstStyle>
            <a:lvl1pPr rtl="1">
              <a:defRPr/>
            </a:lvl1pPr>
          </a:lstStyle>
          <a:p>
            <a:pPr/>
            <a:r>
              <a:t>نقاط قوّت</a:t>
            </a:r>
          </a:p>
        </p:txBody>
      </p:sp>
      <p:sp>
        <p:nvSpPr>
          <p:cNvPr id="255" name="Content Placeholder 2"/>
          <p:cNvSpPr txBox="1"/>
          <p:nvPr>
            <p:ph type="body" idx="1"/>
          </p:nvPr>
        </p:nvSpPr>
        <p:spPr>
          <a:prstGeom prst="rect">
            <a:avLst/>
          </a:prstGeom>
        </p:spPr>
        <p:txBody>
          <a:bodyPr/>
          <a:lstStyle/>
          <a:p>
            <a:pPr marL="395110" indent="-395110" algn="r" rtl="1">
              <a:defRPr/>
            </a:pPr>
            <a:r>
              <a:t>منابع کشاورزی</a:t>
            </a:r>
          </a:p>
          <a:p>
            <a:pPr marL="395110" indent="-395110" algn="r" rtl="1">
              <a:defRPr/>
            </a:pPr>
            <a:r>
              <a:t>جمعیت زیاد جوان و رو به رشد</a:t>
            </a:r>
          </a:p>
          <a:p>
            <a:pPr marL="203200" indent="-203200" algn="r" rtl="1">
              <a:defRPr/>
            </a:pPr>
            <a:r>
              <a:t> افزایش درآمد و شهرنشینی مردم هند</a:t>
            </a:r>
          </a:p>
          <a:p>
            <a:pPr marL="203200" indent="-203200" algn="r" rtl="1">
              <a:defRPr/>
            </a:pPr>
            <a:r>
              <a:t> وسعت عظیم هند</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7" name="Picture 3" descr="Picture 3"/>
          <p:cNvPicPr>
            <a:picLocks noChangeAspect="1"/>
          </p:cNvPicPr>
          <p:nvPr/>
        </p:nvPicPr>
        <p:blipFill>
          <a:blip r:embed="rId2">
            <a:extLst/>
          </a:blip>
          <a:stretch>
            <a:fillRect/>
          </a:stretch>
        </p:blipFill>
        <p:spPr>
          <a:xfrm>
            <a:off x="-2143237" y="3236"/>
            <a:ext cx="17307117" cy="9747128"/>
          </a:xfrm>
          <a:prstGeom prst="rect">
            <a:avLst/>
          </a:prstGeom>
          <a:ln w="12700">
            <a:miter lim="400000"/>
          </a:ln>
        </p:spPr>
      </p:pic>
      <p:sp>
        <p:nvSpPr>
          <p:cNvPr id="258" name="Title 1"/>
          <p:cNvSpPr txBox="1"/>
          <p:nvPr>
            <p:ph type="title"/>
          </p:nvPr>
        </p:nvSpPr>
        <p:spPr>
          <a:prstGeom prst="rect">
            <a:avLst/>
          </a:prstGeom>
        </p:spPr>
        <p:txBody>
          <a:bodyPr/>
          <a:lstStyle>
            <a:lvl1pPr rtl="1">
              <a:defRPr/>
            </a:lvl1pPr>
          </a:lstStyle>
          <a:p>
            <a:pPr/>
            <a:r>
              <a:t>نقاط ضعف</a:t>
            </a:r>
          </a:p>
        </p:txBody>
      </p:sp>
      <p:sp>
        <p:nvSpPr>
          <p:cNvPr id="259" name="Subtitle 2"/>
          <p:cNvSpPr txBox="1"/>
          <p:nvPr>
            <p:ph type="body" idx="1"/>
          </p:nvPr>
        </p:nvSpPr>
        <p:spPr>
          <a:prstGeom prst="rect">
            <a:avLst/>
          </a:prstGeom>
        </p:spPr>
        <p:txBody>
          <a:bodyPr/>
          <a:lstStyle/>
          <a:p>
            <a:pPr marL="203200" indent="-203200" algn="r" rtl="1">
              <a:defRPr/>
            </a:pPr>
            <a:r>
              <a:rPr>
                <a:latin typeface="Helvetica"/>
                <a:ea typeface="Helvetica"/>
                <a:cs typeface="Helvetica"/>
                <a:sym typeface="Helvetica"/>
              </a:rPr>
              <a:t>تجملاتی و به نظر آمدن قهوه و نوشیدنی های غیرالکلی</a:t>
            </a:r>
            <a:endParaRPr sz="5000"/>
          </a:p>
          <a:p>
            <a:pPr marL="203200" indent="-203200" algn="r" rtl="1">
              <a:defRPr/>
            </a:pPr>
            <a:r>
              <a:rPr>
                <a:latin typeface="Helvetica"/>
                <a:ea typeface="Helvetica"/>
                <a:cs typeface="Helvetica"/>
                <a:sym typeface="Helvetica"/>
              </a:rPr>
              <a:t> زیرساخت ضعیف</a:t>
            </a:r>
            <a:endParaRPr>
              <a:latin typeface="Helvetica"/>
              <a:ea typeface="Helvetica"/>
              <a:cs typeface="Helvetica"/>
              <a:sym typeface="Helvetica"/>
            </a:endParaRPr>
          </a:p>
          <a:p>
            <a:pPr marL="203200" indent="-203200" algn="r" rtl="1">
              <a:defRPr/>
            </a:pPr>
            <a:r>
              <a:rPr>
                <a:latin typeface="Helvetica"/>
                <a:ea typeface="Helvetica"/>
                <a:cs typeface="Helvetica"/>
                <a:sym typeface="Helvetica"/>
              </a:rPr>
              <a:t> کشور نسبتا فقیر</a:t>
            </a:r>
            <a:endParaRPr>
              <a:latin typeface="Helvetica"/>
              <a:ea typeface="Helvetica"/>
              <a:cs typeface="Helvetica"/>
              <a:sym typeface="Helvetica"/>
            </a:endParaRPr>
          </a:p>
          <a:p>
            <a:pPr marL="203200" indent="-203200" algn="r" rtl="1">
              <a:defRPr/>
            </a:pPr>
            <a:r>
              <a:rPr>
                <a:latin typeface="Helvetica"/>
                <a:ea typeface="Helvetica"/>
                <a:cs typeface="Helvetica"/>
                <a:sym typeface="Helvetica"/>
              </a:rPr>
              <a:t> اختلاف بین ثروتمندان شهری و فقیران روستایی</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1" name="Picture 3" descr="Picture 3"/>
          <p:cNvPicPr>
            <a:picLocks noChangeAspect="1"/>
          </p:cNvPicPr>
          <p:nvPr/>
        </p:nvPicPr>
        <p:blipFill>
          <a:blip r:embed="rId2">
            <a:extLst/>
          </a:blip>
          <a:stretch>
            <a:fillRect/>
          </a:stretch>
        </p:blipFill>
        <p:spPr>
          <a:xfrm>
            <a:off x="-916774" y="-58378"/>
            <a:ext cx="14838349" cy="10339036"/>
          </a:xfrm>
          <a:prstGeom prst="rect">
            <a:avLst/>
          </a:prstGeom>
          <a:ln w="12700">
            <a:miter lim="400000"/>
          </a:ln>
        </p:spPr>
      </p:pic>
      <p:sp>
        <p:nvSpPr>
          <p:cNvPr id="262" name="Title 1"/>
          <p:cNvSpPr txBox="1"/>
          <p:nvPr>
            <p:ph type="title"/>
          </p:nvPr>
        </p:nvSpPr>
        <p:spPr>
          <a:prstGeom prst="rect">
            <a:avLst/>
          </a:prstGeom>
        </p:spPr>
        <p:txBody>
          <a:bodyPr/>
          <a:lstStyle>
            <a:lvl1pPr rtl="1">
              <a:defRPr/>
            </a:lvl1pPr>
          </a:lstStyle>
          <a:p>
            <a:pPr/>
            <a:r>
              <a:t>مشتریان مورد نظر در هند</a:t>
            </a:r>
          </a:p>
        </p:txBody>
      </p:sp>
      <p:sp>
        <p:nvSpPr>
          <p:cNvPr id="263" name="Content Placeholder 2"/>
          <p:cNvSpPr txBox="1"/>
          <p:nvPr>
            <p:ph type="body" idx="1"/>
          </p:nvPr>
        </p:nvSpPr>
        <p:spPr>
          <a:prstGeom prst="rect">
            <a:avLst/>
          </a:prstGeom>
        </p:spPr>
        <p:txBody>
          <a:bodyPr/>
          <a:lstStyle/>
          <a:p>
            <a:pPr marL="279400" indent="-279400" algn="r" defTabSz="514095" rtl="1">
              <a:spcBef>
                <a:spcPts val="3600"/>
              </a:spcBef>
              <a:defRPr b="1" sz="4400">
                <a:latin typeface="Trebuchet MS"/>
                <a:ea typeface="Trebuchet MS"/>
                <a:cs typeface="Trebuchet MS"/>
                <a:sym typeface="Trebuchet MS"/>
              </a:defRPr>
            </a:pPr>
            <a:r>
              <a:rPr>
                <a:latin typeface="Helvetica"/>
                <a:ea typeface="Helvetica"/>
                <a:cs typeface="Helvetica"/>
                <a:sym typeface="Helvetica"/>
              </a:rPr>
              <a:t>جوانان بین </a:t>
            </a:r>
            <a:r>
              <a:t>18-30 </a:t>
            </a:r>
            <a:r>
              <a:rPr>
                <a:latin typeface="Helvetica"/>
                <a:ea typeface="Helvetica"/>
                <a:cs typeface="Helvetica"/>
                <a:sym typeface="Helvetica"/>
              </a:rPr>
              <a:t>سال</a:t>
            </a:r>
            <a:endParaRPr>
              <a:latin typeface="Helvetica"/>
              <a:ea typeface="Helvetica"/>
              <a:cs typeface="Helvetica"/>
              <a:sym typeface="Helvetica"/>
            </a:endParaRPr>
          </a:p>
          <a:p>
            <a:pPr lvl="1" marL="621066" indent="-229906" algn="r" defTabSz="514095" rtl="1">
              <a:spcBef>
                <a:spcPts val="600"/>
              </a:spcBef>
              <a:defRPr b="1" sz="2816">
                <a:latin typeface="Trebuchet MS"/>
                <a:ea typeface="Trebuchet MS"/>
                <a:cs typeface="Trebuchet MS"/>
                <a:sym typeface="Trebuchet MS"/>
              </a:defRPr>
            </a:pPr>
            <a:r>
              <a:rPr>
                <a:latin typeface="Helvetica"/>
                <a:ea typeface="Helvetica"/>
                <a:cs typeface="Helvetica"/>
                <a:sym typeface="Helvetica"/>
              </a:rPr>
              <a:t>علاقه به امتحان کردن کالاهای جدید</a:t>
            </a:r>
            <a:endParaRPr sz="2992"/>
          </a:p>
          <a:p>
            <a:pPr lvl="1" marL="621066" indent="-229906" algn="r" defTabSz="514095" rtl="1">
              <a:spcBef>
                <a:spcPts val="600"/>
              </a:spcBef>
              <a:defRPr b="1" sz="2816">
                <a:latin typeface="Trebuchet MS"/>
                <a:ea typeface="Trebuchet MS"/>
                <a:cs typeface="Trebuchet MS"/>
                <a:sym typeface="Trebuchet MS"/>
              </a:defRPr>
            </a:pPr>
            <a:r>
              <a:rPr>
                <a:latin typeface="Helvetica"/>
                <a:ea typeface="Helvetica"/>
                <a:cs typeface="Helvetica"/>
                <a:sym typeface="Helvetica"/>
              </a:rPr>
              <a:t>کمک به ایجاد وفاداری به برند</a:t>
            </a:r>
            <a:endParaRPr sz="2992"/>
          </a:p>
          <a:p>
            <a:pPr marL="279400" indent="-279400" algn="r" defTabSz="514095" rtl="1">
              <a:spcBef>
                <a:spcPts val="3600"/>
              </a:spcBef>
              <a:defRPr b="1" sz="4400">
                <a:latin typeface="Trebuchet MS"/>
                <a:ea typeface="Trebuchet MS"/>
                <a:cs typeface="Trebuchet MS"/>
                <a:sym typeface="Trebuchet MS"/>
              </a:defRPr>
            </a:pPr>
            <a:r>
              <a:rPr>
                <a:latin typeface="Helvetica"/>
                <a:ea typeface="Helvetica"/>
                <a:cs typeface="Helvetica"/>
                <a:sym typeface="Helvetica"/>
              </a:rPr>
              <a:t>متخصصانی مانند پزشکان و وکلا</a:t>
            </a:r>
            <a:endParaRPr>
              <a:latin typeface="Helvetica"/>
              <a:ea typeface="Helvetica"/>
              <a:cs typeface="Helvetica"/>
              <a:sym typeface="Helvetica"/>
            </a:endParaRPr>
          </a:p>
          <a:p>
            <a:pPr lvl="1" marL="621066" indent="-229906" algn="r" defTabSz="514095" rtl="1">
              <a:spcBef>
                <a:spcPts val="600"/>
              </a:spcBef>
              <a:defRPr b="1" sz="2816">
                <a:latin typeface="Trebuchet MS"/>
                <a:ea typeface="Trebuchet MS"/>
                <a:cs typeface="Trebuchet MS"/>
                <a:sym typeface="Trebuchet MS"/>
              </a:defRPr>
            </a:pPr>
            <a:r>
              <a:rPr>
                <a:latin typeface="Helvetica"/>
                <a:ea typeface="Helvetica"/>
                <a:cs typeface="Helvetica"/>
                <a:sym typeface="Helvetica"/>
              </a:rPr>
              <a:t>سرعت بالای رشد اقتصاد در هند سبب افزایش درآمد عده ی زیادی شده است</a:t>
            </a:r>
            <a:r>
              <a:t>.</a:t>
            </a:r>
            <a:endParaRPr>
              <a:latin typeface="Calibri"/>
              <a:ea typeface="Calibri"/>
              <a:cs typeface="Calibri"/>
              <a:sym typeface="Calibri"/>
            </a:endParaRPr>
          </a:p>
          <a:p>
            <a:pPr lvl="1" marL="621066" indent="-229906" algn="r" defTabSz="514095" rtl="1">
              <a:spcBef>
                <a:spcPts val="600"/>
              </a:spcBef>
              <a:defRPr b="1" sz="2816">
                <a:latin typeface="Trebuchet MS"/>
                <a:ea typeface="Trebuchet MS"/>
                <a:cs typeface="Trebuchet MS"/>
                <a:sym typeface="Trebuchet MS"/>
              </a:defRPr>
            </a:pPr>
            <a:r>
              <a:rPr>
                <a:latin typeface="Helvetica"/>
                <a:ea typeface="Helvetica"/>
                <a:cs typeface="Helvetica"/>
                <a:sym typeface="Helvetica"/>
              </a:rPr>
              <a:t>توانایی بیشتر در خرید کالاهای با هزینه ی بیشتر دارند</a:t>
            </a:r>
            <a:r>
              <a:t>.</a:t>
            </a:r>
            <a:endParaRPr>
              <a:latin typeface="Calibri"/>
              <a:ea typeface="Calibri"/>
              <a:cs typeface="Calibri"/>
              <a:sym typeface="Calibri"/>
            </a:endParaRPr>
          </a:p>
          <a:p>
            <a:pPr lvl="1" marL="621066" indent="-229906" algn="r" defTabSz="514095" rtl="1">
              <a:spcBef>
                <a:spcPts val="600"/>
              </a:spcBef>
              <a:defRPr b="1" sz="2816">
                <a:latin typeface="Trebuchet MS"/>
                <a:ea typeface="Trebuchet MS"/>
                <a:cs typeface="Trebuchet MS"/>
                <a:sym typeface="Trebuchet MS"/>
              </a:defRPr>
            </a:pPr>
            <a:r>
              <a:rPr>
                <a:latin typeface="Helvetica"/>
                <a:ea typeface="Helvetica"/>
                <a:cs typeface="Helvetica"/>
                <a:sym typeface="Helvetica"/>
              </a:rPr>
              <a:t>قیمت معمولا نکته ای برای خرید آنها نیست</a:t>
            </a:r>
            <a:r>
              <a:t>.</a:t>
            </a:r>
            <a:endParaRPr>
              <a:latin typeface="Calibri"/>
              <a:ea typeface="Calibri"/>
              <a:cs typeface="Calibri"/>
              <a:sym typeface="Calibri"/>
            </a:endParaRPr>
          </a:p>
          <a:p>
            <a:pPr lvl="1" marL="621066" indent="-229906" algn="r" defTabSz="514095" rtl="1">
              <a:spcBef>
                <a:spcPts val="600"/>
              </a:spcBef>
              <a:defRPr b="1" sz="2816">
                <a:latin typeface="Trebuchet MS"/>
                <a:ea typeface="Trebuchet MS"/>
                <a:cs typeface="Trebuchet MS"/>
                <a:sym typeface="Trebuchet MS"/>
              </a:defRPr>
            </a:pPr>
            <a:r>
              <a:rPr>
                <a:latin typeface="Helvetica"/>
                <a:ea typeface="Helvetica"/>
                <a:cs typeface="Helvetica"/>
                <a:sym typeface="Helvetica"/>
              </a:rPr>
              <a:t>شهرت جهانی استارباکس آنها را جذب می کند</a:t>
            </a:r>
            <a:r>
              <a: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5" name="Picture 3" descr="Picture 3"/>
          <p:cNvPicPr>
            <a:picLocks noChangeAspect="1"/>
          </p:cNvPicPr>
          <p:nvPr/>
        </p:nvPicPr>
        <p:blipFill>
          <a:blip r:embed="rId2">
            <a:extLst/>
          </a:blip>
          <a:stretch>
            <a:fillRect/>
          </a:stretch>
        </p:blipFill>
        <p:spPr>
          <a:xfrm>
            <a:off x="-2267698" y="8014"/>
            <a:ext cx="17339734" cy="9753601"/>
          </a:xfrm>
          <a:prstGeom prst="rect">
            <a:avLst/>
          </a:prstGeom>
          <a:ln w="12700">
            <a:miter lim="400000"/>
          </a:ln>
        </p:spPr>
      </p:pic>
      <p:sp>
        <p:nvSpPr>
          <p:cNvPr id="266" name="Title 1"/>
          <p:cNvSpPr txBox="1"/>
          <p:nvPr>
            <p:ph type="title"/>
          </p:nvPr>
        </p:nvSpPr>
        <p:spPr>
          <a:prstGeom prst="rect">
            <a:avLst/>
          </a:prstGeom>
        </p:spPr>
        <p:txBody>
          <a:bodyPr/>
          <a:lstStyle>
            <a:lvl1pPr rtl="1">
              <a:defRPr/>
            </a:lvl1pPr>
          </a:lstStyle>
          <a:p>
            <a:pPr/>
            <a:r>
              <a:t>نتایج و پیشنهادات</a:t>
            </a:r>
          </a:p>
        </p:txBody>
      </p:sp>
      <p:sp>
        <p:nvSpPr>
          <p:cNvPr id="267" name="Content Placeholder 2"/>
          <p:cNvSpPr txBox="1"/>
          <p:nvPr>
            <p:ph type="body" idx="1"/>
          </p:nvPr>
        </p:nvSpPr>
        <p:spPr>
          <a:prstGeom prst="rect">
            <a:avLst/>
          </a:prstGeom>
        </p:spPr>
        <p:txBody>
          <a:bodyPr/>
          <a:lstStyle/>
          <a:p>
            <a:pPr lvl="1" marL="652145" indent="-274320" algn="r" defTabSz="496570" rtl="1">
              <a:spcBef>
                <a:spcPts val="600"/>
              </a:spcBef>
              <a:defRPr b="1" sz="4080">
                <a:latin typeface="Trebuchet MS"/>
                <a:ea typeface="Trebuchet MS"/>
                <a:cs typeface="Trebuchet MS"/>
                <a:sym typeface="Trebuchet MS"/>
              </a:defRPr>
            </a:pPr>
            <a:r>
              <a:rPr>
                <a:latin typeface="Helvetica"/>
                <a:ea typeface="Helvetica"/>
                <a:cs typeface="Helvetica"/>
                <a:sym typeface="Helvetica"/>
              </a:rPr>
              <a:t>پیشنهاد برای جذب کارکنان</a:t>
            </a:r>
            <a:endParaRPr sz="2380">
              <a:latin typeface="Calibri"/>
              <a:ea typeface="Calibri"/>
              <a:cs typeface="Calibri"/>
              <a:sym typeface="Calibri"/>
            </a:endParaRPr>
          </a:p>
          <a:p>
            <a:pPr lvl="2" marL="1029970" indent="-274320" algn="r" defTabSz="496570" rtl="1">
              <a:spcBef>
                <a:spcPts val="600"/>
              </a:spcBef>
              <a:defRPr sz="4080"/>
            </a:pPr>
            <a:r>
              <a:rPr>
                <a:latin typeface="Helvetica"/>
                <a:ea typeface="Helvetica"/>
                <a:cs typeface="Helvetica"/>
                <a:sym typeface="Helvetica"/>
              </a:rPr>
              <a:t>جذب نیروی جوان با دادن امتیازاتی مانند کمک هزینه تحصیلی</a:t>
            </a:r>
            <a:endParaRPr sz="2380"/>
          </a:p>
          <a:p>
            <a:pPr lvl="1" marL="652145" indent="-274320" algn="r" defTabSz="496570" rtl="1">
              <a:spcBef>
                <a:spcPts val="600"/>
              </a:spcBef>
              <a:defRPr b="1" sz="4080">
                <a:latin typeface="Trebuchet MS"/>
                <a:ea typeface="Trebuchet MS"/>
                <a:cs typeface="Trebuchet MS"/>
                <a:sym typeface="Trebuchet MS"/>
              </a:defRPr>
            </a:pPr>
            <a:r>
              <a:rPr>
                <a:latin typeface="Helvetica"/>
                <a:ea typeface="Helvetica"/>
                <a:cs typeface="Helvetica"/>
                <a:sym typeface="Helvetica"/>
              </a:rPr>
              <a:t>پیشنهادات برای جذب مشتری</a:t>
            </a:r>
            <a:endParaRPr sz="2380">
              <a:latin typeface="Calibri"/>
              <a:ea typeface="Calibri"/>
              <a:cs typeface="Calibri"/>
              <a:sym typeface="Calibri"/>
            </a:endParaRPr>
          </a:p>
          <a:p>
            <a:pPr lvl="2" marL="1029970" indent="-274320" algn="r" defTabSz="496570" rtl="1">
              <a:spcBef>
                <a:spcPts val="600"/>
              </a:spcBef>
              <a:defRPr sz="4080"/>
            </a:pPr>
            <a:r>
              <a:rPr>
                <a:latin typeface="Helvetica"/>
                <a:ea typeface="Helvetica"/>
                <a:cs typeface="Helvetica"/>
                <a:sym typeface="Helvetica"/>
              </a:rPr>
              <a:t>ترجیح چای به قهوه واضافه کردن محصولات مختلف چای به منو</a:t>
            </a:r>
            <a:endParaRPr sz="2380"/>
          </a:p>
          <a:p>
            <a:pPr lvl="2" marL="1029970" indent="-274320" algn="r" defTabSz="496570" rtl="1">
              <a:spcBef>
                <a:spcPts val="600"/>
              </a:spcBef>
              <a:defRPr sz="4080"/>
            </a:pPr>
            <a:r>
              <a:rPr>
                <a:latin typeface="Helvetica"/>
                <a:ea typeface="Helvetica"/>
                <a:cs typeface="Helvetica"/>
                <a:sym typeface="Helvetica"/>
              </a:rPr>
              <a:t>مطابق کردن غذاهای منو با سلیقه ی هندی ها</a:t>
            </a:r>
            <a:endParaRPr sz="2380"/>
          </a:p>
          <a:p>
            <a:pPr lvl="2" marL="1029970" indent="-274320" algn="r" defTabSz="496570" rtl="1">
              <a:spcBef>
                <a:spcPts val="600"/>
              </a:spcBef>
              <a:defRPr sz="4080"/>
            </a:pPr>
            <a:r>
              <a:rPr>
                <a:latin typeface="Helvetica"/>
                <a:ea typeface="Helvetica"/>
                <a:cs typeface="Helvetica"/>
                <a:sym typeface="Helvetica"/>
              </a:rPr>
              <a:t>نمایانگر فرهنگ هند بودن فروشگاه های استارباکس</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مشکلات نیروی انسانی"/>
          <p:cNvSpPr txBox="1"/>
          <p:nvPr>
            <p:ph type="title"/>
          </p:nvPr>
        </p:nvSpPr>
        <p:spPr>
          <a:prstGeom prst="rect">
            <a:avLst/>
          </a:prstGeom>
        </p:spPr>
        <p:txBody>
          <a:bodyPr/>
          <a:lstStyle>
            <a:lvl1pPr rtl="1">
              <a:defRPr/>
            </a:lvl1pPr>
          </a:lstStyle>
          <a:p>
            <a:pPr/>
            <a:r>
              <a:t>مشکلات نیروی انسانی</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مسئله"/>
          <p:cNvSpPr txBox="1"/>
          <p:nvPr>
            <p:ph type="title"/>
          </p:nvPr>
        </p:nvSpPr>
        <p:spPr>
          <a:prstGeom prst="rect">
            <a:avLst/>
          </a:prstGeom>
        </p:spPr>
        <p:txBody>
          <a:bodyPr/>
          <a:lstStyle>
            <a:lvl1pPr rtl="1">
              <a:defRPr/>
            </a:lvl1pPr>
          </a:lstStyle>
          <a:p>
            <a:pPr/>
            <a:r>
              <a:t>مسئله</a:t>
            </a:r>
          </a:p>
        </p:txBody>
      </p:sp>
      <p:sp>
        <p:nvSpPr>
          <p:cNvPr id="272" name="در سال ۲۰۰۰ شرکت استارباکس با افت فروش محصولات و نارضایتی مشتریان رو به رو شد.…"/>
          <p:cNvSpPr txBox="1"/>
          <p:nvPr>
            <p:ph type="body" idx="1"/>
          </p:nvPr>
        </p:nvSpPr>
        <p:spPr>
          <a:prstGeom prst="rect">
            <a:avLst/>
          </a:prstGeom>
        </p:spPr>
        <p:txBody>
          <a:bodyPr/>
          <a:lstStyle/>
          <a:p>
            <a:pPr algn="r" rtl="1">
              <a:defRPr/>
            </a:pPr>
            <a:r>
              <a:t>در سال ۲۰۰۰ شرکت استارباکس با افت فروش محصولات و نارضایتی مشتریان رو به رو شد.</a:t>
            </a:r>
          </a:p>
          <a:p>
            <a:pPr algn="r" rtl="1">
              <a:defRPr/>
            </a:pPr>
            <a:r>
              <a:t>مردم از قهوه‌های تولیدشده در شرکت‌هایی مانند مک‌دانلد رضایت بیشتری داشتند.</a:t>
            </a:r>
          </a:p>
          <a:p>
            <a:pPr algn="r" rtl="1">
              <a:defRPr/>
            </a:pPr>
            <a:r>
              <a:t>شولتز برای تشخیص علت مشکل تصمیم گرفت از نزدیک شعب استارباکس را بررسی کند</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تحلیل"/>
          <p:cNvSpPr txBox="1"/>
          <p:nvPr>
            <p:ph type="title"/>
          </p:nvPr>
        </p:nvSpPr>
        <p:spPr>
          <a:prstGeom prst="rect">
            <a:avLst/>
          </a:prstGeom>
        </p:spPr>
        <p:txBody>
          <a:bodyPr/>
          <a:lstStyle>
            <a:lvl1pPr rtl="1">
              <a:defRPr/>
            </a:lvl1pPr>
          </a:lstStyle>
          <a:p>
            <a:pPr/>
            <a:r>
              <a:t>تحلیل</a:t>
            </a:r>
          </a:p>
        </p:txBody>
      </p:sp>
      <p:sp>
        <p:nvSpPr>
          <p:cNvPr id="275" name="شولتز با مراجعه به شعب مختلف استارباکس دریافت که رفتار پرسنل با مشتریان نامناسب است.…"/>
          <p:cNvSpPr txBox="1"/>
          <p:nvPr>
            <p:ph type="body" idx="1"/>
          </p:nvPr>
        </p:nvSpPr>
        <p:spPr>
          <a:prstGeom prst="rect">
            <a:avLst/>
          </a:prstGeom>
        </p:spPr>
        <p:txBody>
          <a:bodyPr/>
          <a:lstStyle/>
          <a:p>
            <a:pPr algn="r" rtl="1">
              <a:defRPr/>
            </a:pPr>
            <a:r>
              <a:t>شولتز با مراجعه به شعب مختلف استارباکس دریافت که رفتار پرسنل با مشتریان نامناسب است.</a:t>
            </a:r>
          </a:p>
          <a:p>
            <a:pPr algn="r" rtl="1">
              <a:defRPr/>
            </a:pPr>
            <a:r>
              <a:t>به علت گسترش کار استارباکس و نظارت نامناسب بر روی کارکنان آنان درک درستی از هدف کارو هم‌چنین دانش لازم برای ارتباط با مشتری را نداشتند.</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راه حل"/>
          <p:cNvSpPr txBox="1"/>
          <p:nvPr>
            <p:ph type="title"/>
          </p:nvPr>
        </p:nvSpPr>
        <p:spPr>
          <a:prstGeom prst="rect">
            <a:avLst/>
          </a:prstGeom>
        </p:spPr>
        <p:txBody>
          <a:bodyPr/>
          <a:lstStyle>
            <a:lvl1pPr rtl="1">
              <a:defRPr/>
            </a:lvl1pPr>
          </a:lstStyle>
          <a:p>
            <a:pPr/>
            <a:r>
              <a:t>راه حل</a:t>
            </a:r>
          </a:p>
        </p:txBody>
      </p:sp>
      <p:sp>
        <p:nvSpPr>
          <p:cNvPr id="278" name="آموزش مهارتهای ارتباط با مشتری به کارکنان تمام شعب استارباکس…"/>
          <p:cNvSpPr txBox="1"/>
          <p:nvPr>
            <p:ph type="body" idx="1"/>
          </p:nvPr>
        </p:nvSpPr>
        <p:spPr>
          <a:prstGeom prst="rect">
            <a:avLst/>
          </a:prstGeom>
        </p:spPr>
        <p:txBody>
          <a:bodyPr/>
          <a:lstStyle/>
          <a:p>
            <a:pPr algn="r" rtl="1">
              <a:defRPr/>
            </a:pPr>
            <a:r>
              <a:t>آموزش مهارت‌های ارتباط با مشتری به کارکنان تمام شعب استارباکس</a:t>
            </a:r>
          </a:p>
          <a:p>
            <a:pPr algn="r" rtl="1">
              <a:defRPr/>
            </a:pPr>
            <a:r>
              <a:t>تعطیل کردن تمام شعب برای آموزش و اطّلاع دادن این موضوع به نحو مناسب به مشتریان</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280" name="Narges.mp4" descr="Narges.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2438400" y="2590800"/>
            <a:ext cx="8128000" cy="4572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0900001" fill="hold"/>
                                        <p:tgtEl>
                                          <p:spTgt spid="28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80"/>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Our mission is to inspire and nurture the human spirit – one person, one cup and one neighborhood at a time.”"/>
          <p:cNvSpPr txBox="1"/>
          <p:nvPr>
            <p:ph type="body" idx="14"/>
          </p:nvPr>
        </p:nvSpPr>
        <p:spPr>
          <a:xfrm>
            <a:off x="1270000" y="3746412"/>
            <a:ext cx="10464800" cy="1651176"/>
          </a:xfrm>
          <a:prstGeom prst="rect">
            <a:avLst/>
          </a:prstGeom>
        </p:spPr>
        <p:txBody>
          <a:bodyPr/>
          <a:lstStyle/>
          <a:p>
            <a:pPr/>
            <a:r>
              <a:t>“Our mission is to inspire and nurture the human spirit – one person, one cup and one neighborhood at a time.”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تشخیص تقاضا و عوامل سودآوری"/>
          <p:cNvSpPr txBox="1"/>
          <p:nvPr>
            <p:ph type="title"/>
          </p:nvPr>
        </p:nvSpPr>
        <p:spPr>
          <a:prstGeom prst="rect">
            <a:avLst/>
          </a:prstGeom>
        </p:spPr>
        <p:txBody>
          <a:bodyPr/>
          <a:lstStyle>
            <a:lvl1pPr defTabSz="449833" rtl="1">
              <a:defRPr sz="6160"/>
            </a:lvl1pPr>
          </a:lstStyle>
          <a:p>
            <a:pPr/>
            <a:r>
              <a:t>تشخیص تقاضا و عوامل سودآوری</a:t>
            </a:r>
          </a:p>
        </p:txBody>
      </p:sp>
      <p:sp>
        <p:nvSpPr>
          <p:cNvPr id="283" name="عواملی که روی تقاضای مشتری در این صنعت اثرگذارند:…"/>
          <p:cNvSpPr txBox="1"/>
          <p:nvPr>
            <p:ph type="body" idx="1"/>
          </p:nvPr>
        </p:nvSpPr>
        <p:spPr>
          <a:prstGeom prst="rect">
            <a:avLst/>
          </a:prstGeom>
        </p:spPr>
        <p:txBody>
          <a:bodyPr/>
          <a:lstStyle/>
          <a:p>
            <a:pPr algn="r" rtl="1">
              <a:defRPr/>
            </a:pPr>
            <a:r>
              <a:t>عواملی که روی تقاضای مشتری در این صنعت اثرگذارند:</a:t>
            </a:r>
          </a:p>
          <a:p>
            <a:pPr lvl="1" marL="1270000" indent="-635000" algn="r" rtl="1">
              <a:buSzPct val="100000"/>
              <a:buAutoNum type="arabicPeriod" startAt="1"/>
              <a:defRPr/>
            </a:pPr>
            <a:r>
              <a:t>درآمد قابل عرضه</a:t>
            </a:r>
          </a:p>
          <a:p>
            <a:pPr lvl="1" marL="1270000" indent="-635000" algn="r" rtl="1">
              <a:buSzPct val="100000"/>
              <a:buAutoNum type="arabicPeriod" startAt="1"/>
              <a:defRPr/>
            </a:pPr>
            <a:r>
              <a:t>سرانه‌ی مصرف قهوه</a:t>
            </a:r>
          </a:p>
          <a:p>
            <a:pPr lvl="1" marL="1270000" indent="-635000" algn="r" rtl="1">
              <a:buSzPct val="100000"/>
              <a:buAutoNum type="arabicPeriod" startAt="1"/>
              <a:defRPr/>
            </a:pPr>
            <a:r>
              <a:t>نگرش مردم به سلامتی</a:t>
            </a:r>
          </a:p>
          <a:p>
            <a:pPr lvl="1" marL="1270000" indent="-635000" algn="r" rtl="1">
              <a:buSzPct val="100000"/>
              <a:buAutoNum type="arabicPeriod" startAt="1"/>
              <a:defRPr/>
            </a:pPr>
            <a:r>
              <a:t>قیمت جهانی قهوه</a:t>
            </a:r>
          </a:p>
          <a:p>
            <a:pPr lvl="1" marL="1270000" indent="-635000" algn="r" rtl="1">
              <a:buSzPct val="100000"/>
              <a:buAutoNum type="arabicPeriod" startAt="1"/>
              <a:defRPr/>
            </a:pPr>
            <a:r>
              <a:t>عوامل جمعیّتی</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پیشنهادات و توصیهها"/>
          <p:cNvSpPr txBox="1"/>
          <p:nvPr>
            <p:ph type="title"/>
          </p:nvPr>
        </p:nvSpPr>
        <p:spPr>
          <a:prstGeom prst="rect">
            <a:avLst/>
          </a:prstGeom>
        </p:spPr>
        <p:txBody>
          <a:bodyPr/>
          <a:lstStyle>
            <a:lvl1pPr rtl="1">
              <a:defRPr/>
            </a:lvl1pPr>
          </a:lstStyle>
          <a:p>
            <a:pPr/>
            <a:r>
              <a:t>پیشنهادات و توصیه‌ها</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در حال حاضر در کشورهایی مانند برزیل، مکزیک، هند و آفریقای جنوبی عدّهی جمعیّت متوسّط در حال رشد است که بازار مناسبی را برای استارباکس فراهم میکند.…"/>
          <p:cNvSpPr txBox="1"/>
          <p:nvPr>
            <p:ph type="body" idx="1"/>
          </p:nvPr>
        </p:nvSpPr>
        <p:spPr>
          <a:prstGeom prst="rect">
            <a:avLst/>
          </a:prstGeom>
        </p:spPr>
        <p:txBody>
          <a:bodyPr/>
          <a:lstStyle/>
          <a:p>
            <a:pPr algn="r" rtl="1">
              <a:defRPr/>
            </a:pPr>
            <a:r>
              <a:t>در حال حاضر در کشورهایی مانند برزیل، مکزیک، هند و آفریقای جنوبی عدّه‌ی جمعیّت متوسّط در حال رشد است که بازار مناسبی را برای استارباکس فراهم می‌کند.</a:t>
            </a:r>
          </a:p>
          <a:p>
            <a:pPr algn="r" rtl="1">
              <a:defRPr/>
            </a:pPr>
            <a:r>
              <a:t>استارباکس فرصت مناسبی در تولید چای و آب‌میوه‌های تازه دارد که باید روال تولید قهوه‌اش را در آن‌ها نیز به کار ببرد.</a:t>
            </a:r>
          </a:p>
          <a:p>
            <a:pPr algn="r" rtl="1">
              <a:defRPr/>
            </a:pPr>
            <a:r>
              <a:t>با توجّه به تغییر ذائقه و سبک زندگی مردم و گرایش آن‌ها به خوراکی‌های سالم، استارباکس باید منوی خود را گسترش دهد و در محصول مخلوط خود از غذا‌های سالم استفاده کند.</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با توجّه به اهمّیّت دانههای قهوه در کار شرکت استارباکس و با توجّه به قیمت متغیّر قهوهی با کیفیّت، استارباکس میتواند با قراردادهای زود هنگام با تأمینکنندگان قهوه این ریسک را مدیریّت کند.…"/>
          <p:cNvSpPr txBox="1"/>
          <p:nvPr>
            <p:ph type="body" idx="1"/>
          </p:nvPr>
        </p:nvSpPr>
        <p:spPr>
          <a:prstGeom prst="rect">
            <a:avLst/>
          </a:prstGeom>
        </p:spPr>
        <p:txBody>
          <a:bodyPr/>
          <a:lstStyle/>
          <a:p>
            <a:pPr algn="r" rtl="1">
              <a:defRPr/>
            </a:pPr>
            <a:r>
              <a:t>با توجّه به اهمّیّت دانه‌های قهوه در کار شرکت استارباکس و با توجّه به قیمت متغیّر قهوه‌ی با کیفیّت، استارباکس می‌تواند با قرارداد‌های زود‌ هنگام با تأمین‌کنندگان قهوه این ریسک را مدیریّت کند.</a:t>
            </a:r>
          </a:p>
          <a:p>
            <a:pPr algn="r" rtl="1">
              <a:defRPr/>
            </a:pPr>
            <a:r>
              <a:t>سیاست فروش استارباکس در کشور آمریکا بهتر است به سمت سرمایه‌گذاری روی بازار‌های دست‌نخورده‌ی شهر‌های کوچک برود.</a:t>
            </a:r>
          </a:p>
          <a:p>
            <a:pPr algn="r" rtl="1">
              <a:defRPr/>
            </a:pPr>
            <a:r>
              <a:t>یکی از کارهایی که باعث سود بیشتر این شرکت می‌شود تولید قهوه به صورت بسته‌بندی یا تولید نوشیدنی‌های خنک است. استارباکس باید ارتباط بهتری با محصولات بسته‌بندی برقرار کند و از این راه یک کانال برای سودآوری ایجاد کند.</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با توجّه به افزایش رقابت در دنیای امروز استارباکس باید سرمایهگذاری بیشتری روی تبلیغات و ابتکارات فروش کند.…"/>
          <p:cNvSpPr txBox="1"/>
          <p:nvPr>
            <p:ph type="body" idx="1"/>
          </p:nvPr>
        </p:nvSpPr>
        <p:spPr>
          <a:prstGeom prst="rect">
            <a:avLst/>
          </a:prstGeom>
        </p:spPr>
        <p:txBody>
          <a:bodyPr/>
          <a:lstStyle/>
          <a:p>
            <a:pPr algn="r" rtl="1">
              <a:defRPr/>
            </a:pPr>
            <a:r>
              <a:t>با توجّه به افزایش رقابت در دنیای امروز استارباکس باید سرمایه‌گذاری بیشتری روی تبلیغات و ابتکارات فروش کند.</a:t>
            </a:r>
          </a:p>
          <a:p>
            <a:pPr algn="r" rtl="1">
              <a:defRPr/>
            </a:pPr>
            <a:r>
              <a:t>استارباکس می‌تواند با سرویس دلیوری وفاداری مشتریان را به دست آورد.</a:t>
            </a:r>
          </a:p>
          <a:p>
            <a:pPr algn="r" rtl="1">
              <a:defRPr/>
            </a:pPr>
            <a:r>
              <a:t>با توجّه به این که حدود ۱۰ درصد از فروش محصولات استارباکس در آمریکا از طریق اپلیلکیشن موبایل انجام می‌شود بهتر است استارباکس برای راحت‌تر شدن روال استفاده از محصولات خود فروش آنلاین را گسترش دهد.</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Title 3"/>
          <p:cNvSpPr txBox="1"/>
          <p:nvPr>
            <p:ph type="title"/>
          </p:nvPr>
        </p:nvSpPr>
        <p:spPr>
          <a:prstGeom prst="rect">
            <a:avLst/>
          </a:prstGeom>
        </p:spPr>
        <p:txBody>
          <a:bodyPr/>
          <a:lstStyle>
            <a:lvl1pPr rtl="1">
              <a:defRPr/>
            </a:lvl1pPr>
          </a:lstStyle>
          <a:p>
            <a:pPr/>
            <a:r>
              <a:t>تاریخچه</a:t>
            </a:r>
          </a:p>
        </p:txBody>
      </p:sp>
      <p:sp>
        <p:nvSpPr>
          <p:cNvPr id="192" name="سال ۱۹۷۱: اوّلین کافیشاپ استارباکس با همکاری سه دوست با فروش دانههای قهوه شروع به کار کرد.…"/>
          <p:cNvSpPr txBox="1"/>
          <p:nvPr>
            <p:ph type="body" idx="1"/>
          </p:nvPr>
        </p:nvSpPr>
        <p:spPr>
          <a:prstGeom prst="rect">
            <a:avLst/>
          </a:prstGeom>
        </p:spPr>
        <p:txBody>
          <a:bodyPr/>
          <a:lstStyle/>
          <a:p>
            <a:pPr marL="440055" indent="-440055" algn="r" defTabSz="578358" rtl="1">
              <a:spcBef>
                <a:spcPts val="4100"/>
              </a:spcBef>
              <a:defRPr sz="3168"/>
            </a:pPr>
            <a:r>
              <a:t>سال ۱۹۷۱: اوّلین کافی‌شاپ استارباکس با هم‌کاری سه دوست با فروش دانه‌های قهوه شروع به کار کرد.</a:t>
            </a:r>
          </a:p>
          <a:p>
            <a:pPr marL="440055" indent="-440055" algn="r" defTabSz="578358" rtl="1">
              <a:spcBef>
                <a:spcPts val="4100"/>
              </a:spcBef>
              <a:defRPr sz="3168"/>
            </a:pPr>
            <a:r>
              <a:t>سال ۱۹۸۲: هاوارد شولتز شروع به هم‌کاری با این افراد کرد و پیشنهاد فروش نوشیدنی قهوه را داد امّا از سوی صاحبان شرکت پذیرفته نشد.</a:t>
            </a:r>
          </a:p>
          <a:p>
            <a:pPr marL="440055" indent="-440055" algn="r" defTabSz="578358" rtl="1">
              <a:spcBef>
                <a:spcPts val="4100"/>
              </a:spcBef>
              <a:defRPr sz="3168"/>
            </a:pPr>
            <a:r>
              <a:t>سال ۱۹۸۵: شولتز به تنهایی اوّلین کافی‌شاپ زنجیره‌ای فروش نوشیدنی قهوه را با عنوان «» تأسیس کرد</a:t>
            </a:r>
          </a:p>
          <a:p>
            <a:pPr marL="440055" indent="-440055" algn="r" defTabSz="578358" rtl="1">
              <a:spcBef>
                <a:spcPts val="4100"/>
              </a:spcBef>
              <a:defRPr sz="3168"/>
            </a:pPr>
            <a:r>
              <a:t>سال ۱۹۸۷: مالکان استارباکس حقّ امتیاز فروشگاه‌های خود را به شولتز واگذار کردند.</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4" name="1912-pike-store-02.jpg" descr="1912-pike-store-02.jpg"/>
          <p:cNvPicPr>
            <a:picLocks noChangeAspect="1"/>
          </p:cNvPicPr>
          <p:nvPr>
            <p:ph type="pic" idx="13"/>
          </p:nvPr>
        </p:nvPicPr>
        <p:blipFill>
          <a:blip r:embed="rId2">
            <a:extLst/>
          </a:blip>
          <a:srcRect l="5184" t="0" r="5184" b="0"/>
          <a:stretch>
            <a:fillRect/>
          </a:stretch>
        </p:blipFill>
        <p:spPr>
          <a:xfrm>
            <a:off x="531167" y="5099050"/>
            <a:ext cx="6042977" cy="4273248"/>
          </a:xfrm>
          <a:prstGeom prst="rect">
            <a:avLst/>
          </a:prstGeom>
        </p:spPr>
      </p:pic>
      <p:pic>
        <p:nvPicPr>
          <p:cNvPr id="195" name="2017-12-18 12.58.50.jpg" descr="2017-12-18 12.58.50.jpg"/>
          <p:cNvPicPr>
            <a:picLocks noChangeAspect="1"/>
          </p:cNvPicPr>
          <p:nvPr>
            <p:ph type="pic" idx="14"/>
          </p:nvPr>
        </p:nvPicPr>
        <p:blipFill>
          <a:blip r:embed="rId3">
            <a:extLst/>
          </a:blip>
          <a:srcRect l="0" t="500" r="0" b="499"/>
          <a:stretch>
            <a:fillRect/>
          </a:stretch>
        </p:blipFill>
        <p:spPr>
          <a:xfrm>
            <a:off x="5769174" y="564078"/>
            <a:ext cx="6742611" cy="4767990"/>
          </a:xfrm>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Title 1"/>
          <p:cNvSpPr txBox="1"/>
          <p:nvPr>
            <p:ph type="title"/>
          </p:nvPr>
        </p:nvSpPr>
        <p:spPr>
          <a:prstGeom prst="rect">
            <a:avLst/>
          </a:prstGeom>
        </p:spPr>
        <p:txBody>
          <a:bodyPr/>
          <a:lstStyle>
            <a:lvl1pPr rtl="1">
              <a:defRPr/>
            </a:lvl1pPr>
          </a:lstStyle>
          <a:p>
            <a:pPr/>
            <a:r>
              <a:t>معرفی</a:t>
            </a:r>
          </a:p>
        </p:txBody>
      </p:sp>
      <p:sp>
        <p:nvSpPr>
          <p:cNvPr id="198" name="Body"/>
          <p:cNvSpPr txBox="1"/>
          <p:nvPr>
            <p:ph type="body" idx="1"/>
          </p:nvPr>
        </p:nvSpPr>
        <p:spPr>
          <a:prstGeom prst="rect">
            <a:avLst/>
          </a:prstGeom>
        </p:spPr>
        <p:txBody>
          <a:bodyPr/>
          <a:lstStyle/>
          <a:p>
            <a:pPr/>
          </a:p>
        </p:txBody>
      </p:sp>
      <p:grpSp>
        <p:nvGrpSpPr>
          <p:cNvPr id="201" name="Content Placeholder 4"/>
          <p:cNvGrpSpPr/>
          <p:nvPr/>
        </p:nvGrpSpPr>
        <p:grpSpPr>
          <a:xfrm>
            <a:off x="1551708" y="3560386"/>
            <a:ext cx="4233258" cy="3023756"/>
            <a:chOff x="0" y="0"/>
            <a:chExt cx="4233256" cy="3023754"/>
          </a:xfrm>
        </p:grpSpPr>
        <p:sp>
          <p:nvSpPr>
            <p:cNvPr id="199" name="Shape"/>
            <p:cNvSpPr/>
            <p:nvPr/>
          </p:nvSpPr>
          <p:spPr>
            <a:xfrm>
              <a:off x="-1" y="-1"/>
              <a:ext cx="4233258" cy="30237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594" y="0"/>
                    <a:pt x="1326" y="0"/>
                  </a:cubicBezTo>
                  <a:lnTo>
                    <a:pt x="20274" y="0"/>
                  </a:lnTo>
                  <a:lnTo>
                    <a:pt x="20274" y="0"/>
                  </a:lnTo>
                  <a:cubicBezTo>
                    <a:pt x="21006" y="0"/>
                    <a:pt x="21600" y="831"/>
                    <a:pt x="21600" y="1856"/>
                  </a:cubicBezTo>
                  <a:lnTo>
                    <a:pt x="21600" y="19744"/>
                  </a:lnTo>
                  <a:lnTo>
                    <a:pt x="21600" y="19744"/>
                  </a:lnTo>
                  <a:cubicBezTo>
                    <a:pt x="21600" y="20769"/>
                    <a:pt x="21006" y="21600"/>
                    <a:pt x="20274" y="21600"/>
                  </a:cubicBezTo>
                  <a:lnTo>
                    <a:pt x="1326" y="21600"/>
                  </a:lnTo>
                  <a:lnTo>
                    <a:pt x="1326" y="21600"/>
                  </a:lnTo>
                  <a:cubicBezTo>
                    <a:pt x="594" y="21600"/>
                    <a:pt x="0" y="20769"/>
                    <a:pt x="0" y="19744"/>
                  </a:cubicBezTo>
                  <a:close/>
                </a:path>
              </a:pathLst>
            </a:custGeom>
            <a:solidFill>
              <a:srgbClr val="EDEDED"/>
            </a:solidFill>
            <a:ln w="12700" cap="flat">
              <a:noFill/>
              <a:miter lim="400000"/>
            </a:ln>
            <a:effectLst/>
          </p:spPr>
          <p:txBody>
            <a:bodyPr wrap="square" lIns="48767" tIns="48767" rIns="48767" bIns="48767" numCol="1" anchor="ctr">
              <a:noAutofit/>
            </a:bodyPr>
            <a:lstStyle/>
            <a:p>
              <a:pPr algn="l" defTabSz="1300480">
                <a:defRPr b="0">
                  <a:latin typeface="Calibri"/>
                  <a:ea typeface="Calibri"/>
                  <a:cs typeface="Calibri"/>
                  <a:sym typeface="Calibri"/>
                </a:defRPr>
              </a:pPr>
            </a:p>
          </p:txBody>
        </p:sp>
        <p:pic>
          <p:nvPicPr>
            <p:cNvPr id="200" name="image3.jpeg" descr="image3.jpeg"/>
            <p:cNvPicPr>
              <a:picLocks noChangeAspect="1"/>
            </p:cNvPicPr>
            <p:nvPr/>
          </p:nvPicPr>
          <p:blipFill>
            <a:blip r:embed="rId2">
              <a:extLst/>
            </a:blip>
            <a:srcRect l="0" t="0" r="4" b="0"/>
            <a:stretch>
              <a:fillRect/>
            </a:stretch>
          </p:blipFill>
          <p:spPr>
            <a:xfrm>
              <a:off x="0" y="0"/>
              <a:ext cx="4233069" cy="3023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26" y="0"/>
                  </a:moveTo>
                  <a:cubicBezTo>
                    <a:pt x="594" y="0"/>
                    <a:pt x="0" y="832"/>
                    <a:pt x="0" y="1857"/>
                  </a:cubicBezTo>
                  <a:lnTo>
                    <a:pt x="0" y="19743"/>
                  </a:lnTo>
                  <a:cubicBezTo>
                    <a:pt x="0" y="20768"/>
                    <a:pt x="594" y="21600"/>
                    <a:pt x="1326" y="21600"/>
                  </a:cubicBezTo>
                  <a:lnTo>
                    <a:pt x="20276" y="21600"/>
                  </a:lnTo>
                  <a:cubicBezTo>
                    <a:pt x="21008" y="21600"/>
                    <a:pt x="21600" y="20768"/>
                    <a:pt x="21600" y="19743"/>
                  </a:cubicBezTo>
                  <a:lnTo>
                    <a:pt x="21600" y="1857"/>
                  </a:lnTo>
                  <a:cubicBezTo>
                    <a:pt x="21600" y="832"/>
                    <a:pt x="21008" y="0"/>
                    <a:pt x="20276" y="0"/>
                  </a:cubicBezTo>
                  <a:lnTo>
                    <a:pt x="1326" y="0"/>
                  </a:lnTo>
                  <a:close/>
                </a:path>
              </a:pathLst>
            </a:custGeom>
            <a:ln w="12700" cap="flat">
              <a:noFill/>
              <a:miter lim="400000"/>
            </a:ln>
            <a:effectLst>
              <a:reflection blurRad="0" stA="38000" stPos="0" endA="0" endPos="40000" dist="0" dir="5400000" fadeDir="5400000" sx="100000" sy="-100000" kx="0" ky="0" algn="bl" rotWithShape="0"/>
            </a:effectLst>
          </p:spPr>
        </p:pic>
      </p:grpSp>
      <p:grpSp>
        <p:nvGrpSpPr>
          <p:cNvPr id="204" name="Content Placeholder 9"/>
          <p:cNvGrpSpPr/>
          <p:nvPr/>
        </p:nvGrpSpPr>
        <p:grpSpPr>
          <a:xfrm>
            <a:off x="7081947" y="3565115"/>
            <a:ext cx="4533705" cy="3019028"/>
            <a:chOff x="0" y="0"/>
            <a:chExt cx="4533703" cy="3019026"/>
          </a:xfrm>
        </p:grpSpPr>
        <p:sp>
          <p:nvSpPr>
            <p:cNvPr id="202" name="Shape"/>
            <p:cNvSpPr/>
            <p:nvPr/>
          </p:nvSpPr>
          <p:spPr>
            <a:xfrm>
              <a:off x="0" y="0"/>
              <a:ext cx="4533704" cy="3019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56"/>
                  </a:moveTo>
                  <a:lnTo>
                    <a:pt x="0" y="1856"/>
                  </a:lnTo>
                  <a:cubicBezTo>
                    <a:pt x="0" y="831"/>
                    <a:pt x="553" y="0"/>
                    <a:pt x="1236" y="0"/>
                  </a:cubicBezTo>
                  <a:lnTo>
                    <a:pt x="20364" y="0"/>
                  </a:lnTo>
                  <a:lnTo>
                    <a:pt x="20364" y="0"/>
                  </a:lnTo>
                  <a:cubicBezTo>
                    <a:pt x="21047" y="0"/>
                    <a:pt x="21600" y="831"/>
                    <a:pt x="21600" y="1856"/>
                  </a:cubicBezTo>
                  <a:lnTo>
                    <a:pt x="21600" y="19744"/>
                  </a:lnTo>
                  <a:lnTo>
                    <a:pt x="21600" y="19744"/>
                  </a:lnTo>
                  <a:cubicBezTo>
                    <a:pt x="21600" y="20769"/>
                    <a:pt x="21047" y="21600"/>
                    <a:pt x="20364" y="21600"/>
                  </a:cubicBezTo>
                  <a:lnTo>
                    <a:pt x="1236" y="21600"/>
                  </a:lnTo>
                  <a:lnTo>
                    <a:pt x="1236" y="21600"/>
                  </a:lnTo>
                  <a:cubicBezTo>
                    <a:pt x="553" y="21600"/>
                    <a:pt x="0" y="20769"/>
                    <a:pt x="0" y="19744"/>
                  </a:cubicBezTo>
                  <a:close/>
                </a:path>
              </a:pathLst>
            </a:custGeom>
            <a:solidFill>
              <a:srgbClr val="EDEDED"/>
            </a:solidFill>
            <a:ln w="12700" cap="flat">
              <a:noFill/>
              <a:miter lim="400000"/>
            </a:ln>
            <a:effectLst/>
          </p:spPr>
          <p:txBody>
            <a:bodyPr wrap="square" lIns="48767" tIns="48767" rIns="48767" bIns="48767" numCol="1" anchor="ctr">
              <a:noAutofit/>
            </a:bodyPr>
            <a:lstStyle/>
            <a:p>
              <a:pPr algn="l" defTabSz="1300480">
                <a:defRPr b="0">
                  <a:latin typeface="Calibri"/>
                  <a:ea typeface="Calibri"/>
                  <a:cs typeface="Calibri"/>
                  <a:sym typeface="Calibri"/>
                </a:defRPr>
              </a:pPr>
            </a:p>
          </p:txBody>
        </p:sp>
        <p:pic>
          <p:nvPicPr>
            <p:cNvPr id="203" name="image4.png" descr="image4.png"/>
            <p:cNvPicPr>
              <a:picLocks noChangeAspect="1"/>
            </p:cNvPicPr>
            <p:nvPr/>
          </p:nvPicPr>
          <p:blipFill>
            <a:blip r:embed="rId3">
              <a:extLst/>
            </a:blip>
            <a:srcRect l="0" t="0" r="0" b="0"/>
            <a:stretch>
              <a:fillRect/>
            </a:stretch>
          </p:blipFill>
          <p:spPr>
            <a:xfrm>
              <a:off x="0" y="0"/>
              <a:ext cx="4533704" cy="3019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237" y="0"/>
                  </a:moveTo>
                  <a:cubicBezTo>
                    <a:pt x="554" y="0"/>
                    <a:pt x="0" y="832"/>
                    <a:pt x="0" y="1857"/>
                  </a:cubicBezTo>
                  <a:lnTo>
                    <a:pt x="0" y="19743"/>
                  </a:lnTo>
                  <a:cubicBezTo>
                    <a:pt x="0" y="20768"/>
                    <a:pt x="554" y="21600"/>
                    <a:pt x="1237" y="21600"/>
                  </a:cubicBezTo>
                  <a:lnTo>
                    <a:pt x="20363" y="21600"/>
                  </a:lnTo>
                  <a:cubicBezTo>
                    <a:pt x="21046" y="21600"/>
                    <a:pt x="21600" y="20768"/>
                    <a:pt x="21600" y="19743"/>
                  </a:cubicBezTo>
                  <a:lnTo>
                    <a:pt x="21600" y="1857"/>
                  </a:lnTo>
                  <a:cubicBezTo>
                    <a:pt x="21600" y="832"/>
                    <a:pt x="21046" y="0"/>
                    <a:pt x="20363" y="0"/>
                  </a:cubicBezTo>
                  <a:lnTo>
                    <a:pt x="1237" y="0"/>
                  </a:lnTo>
                  <a:close/>
                </a:path>
              </a:pathLst>
            </a:custGeom>
            <a:ln w="12700" cap="flat">
              <a:noFill/>
              <a:miter lim="400000"/>
            </a:ln>
            <a:effectLst>
              <a:reflection blurRad="0" stA="38000" stPos="0" endA="0" endPos="40000" dist="0" dir="5400000" fadeDir="5400000" sx="100000" sy="-100000" kx="0" ky="0" algn="bl" rotWithShape="0"/>
            </a:effectLst>
          </p:spPr>
        </p:pic>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6" name="SWOT-Analysis-of-Starbucks.jpg" descr="SWOT-Analysis-of-Starbucks.jpg"/>
          <p:cNvPicPr>
            <a:picLocks noChangeAspect="1"/>
          </p:cNvPicPr>
          <p:nvPr/>
        </p:nvPicPr>
        <p:blipFill>
          <a:blip r:embed="rId2">
            <a:extLst/>
          </a:blip>
          <a:stretch>
            <a:fillRect/>
          </a:stretch>
        </p:blipFill>
        <p:spPr>
          <a:xfrm>
            <a:off x="774139" y="1629000"/>
            <a:ext cx="11456523" cy="64956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Title 1"/>
          <p:cNvSpPr txBox="1"/>
          <p:nvPr>
            <p:ph type="title"/>
          </p:nvPr>
        </p:nvSpPr>
        <p:spPr>
          <a:prstGeom prst="rect">
            <a:avLst/>
          </a:prstGeom>
        </p:spPr>
        <p:txBody>
          <a:bodyPr/>
          <a:lstStyle>
            <a:lvl1pPr rtl="1">
              <a:defRPr/>
            </a:lvl1pPr>
          </a:lstStyle>
          <a:p>
            <a:pPr/>
            <a:r>
              <a:t>نقاط قوت</a:t>
            </a:r>
          </a:p>
        </p:txBody>
      </p:sp>
      <p:sp>
        <p:nvSpPr>
          <p:cNvPr id="209" name="Content Placeholder 2"/>
          <p:cNvSpPr txBox="1"/>
          <p:nvPr>
            <p:ph type="body" idx="1"/>
          </p:nvPr>
        </p:nvSpPr>
        <p:spPr>
          <a:prstGeom prst="rect">
            <a:avLst/>
          </a:prstGeom>
        </p:spPr>
        <p:txBody>
          <a:bodyPr/>
          <a:lstStyle/>
          <a:p>
            <a:pPr marL="328929" indent="-328929" algn="r" defTabSz="432308" rtl="1">
              <a:spcBef>
                <a:spcPts val="3100"/>
              </a:spcBef>
              <a:defRPr sz="2368"/>
            </a:pPr>
            <a:r>
              <a:rPr>
                <a:latin typeface="Helvetica"/>
                <a:ea typeface="Helvetica"/>
                <a:cs typeface="Helvetica"/>
                <a:sym typeface="Helvetica"/>
              </a:rPr>
              <a:t>موقعیت خوب در بازار و نام تجاری جهانی</a:t>
            </a:r>
            <a:endParaRPr>
              <a:latin typeface="Helvetica"/>
              <a:ea typeface="Helvetica"/>
              <a:cs typeface="Helvetica"/>
              <a:sym typeface="Helvetica"/>
            </a:endParaRPr>
          </a:p>
          <a:p>
            <a:pPr marL="328929" indent="-328929" algn="r" defTabSz="432308" rtl="1">
              <a:spcBef>
                <a:spcPts val="3100"/>
              </a:spcBef>
              <a:defRPr sz="2368"/>
            </a:pPr>
            <a:r>
              <a:rPr>
                <a:latin typeface="Helvetica"/>
                <a:ea typeface="Helvetica"/>
                <a:cs typeface="Helvetica"/>
                <a:sym typeface="Helvetica"/>
              </a:rPr>
              <a:t>پایه مالی قوی</a:t>
            </a:r>
            <a:endParaRPr>
              <a:latin typeface="Helvetica"/>
              <a:ea typeface="Helvetica"/>
              <a:cs typeface="Helvetica"/>
              <a:sym typeface="Helvetica"/>
            </a:endParaRPr>
          </a:p>
          <a:p>
            <a:pPr marL="328929" indent="-328929" algn="r" defTabSz="432308" rtl="1">
              <a:spcBef>
                <a:spcPts val="3100"/>
              </a:spcBef>
              <a:defRPr sz="2368"/>
            </a:pPr>
            <a:r>
              <a:rPr>
                <a:latin typeface="Helvetica"/>
                <a:ea typeface="Helvetica"/>
                <a:cs typeface="Helvetica"/>
                <a:sym typeface="Helvetica"/>
              </a:rPr>
              <a:t>کیفیت عالی محصولات</a:t>
            </a:r>
            <a:endParaRPr>
              <a:latin typeface="Helvetica"/>
              <a:ea typeface="Helvetica"/>
              <a:cs typeface="Helvetica"/>
              <a:sym typeface="Helvetica"/>
            </a:endParaRPr>
          </a:p>
          <a:p>
            <a:pPr marL="328929" indent="-328929" algn="r" defTabSz="432308" rtl="1">
              <a:spcBef>
                <a:spcPts val="3100"/>
              </a:spcBef>
              <a:defRPr sz="2368"/>
            </a:pPr>
            <a:r>
              <a:rPr>
                <a:latin typeface="Helvetica"/>
                <a:ea typeface="Helvetica"/>
                <a:cs typeface="Helvetica"/>
                <a:sym typeface="Helvetica"/>
              </a:rPr>
              <a:t>تنوع زیاد محصولات</a:t>
            </a:r>
            <a:endParaRPr>
              <a:latin typeface="Helvetica"/>
              <a:ea typeface="Helvetica"/>
              <a:cs typeface="Helvetica"/>
              <a:sym typeface="Helvetica"/>
            </a:endParaRPr>
          </a:p>
          <a:p>
            <a:pPr marL="328929" indent="-328929" algn="r" defTabSz="432308" rtl="1">
              <a:spcBef>
                <a:spcPts val="3100"/>
              </a:spcBef>
              <a:defRPr sz="2368"/>
            </a:pPr>
            <a:r>
              <a:rPr>
                <a:latin typeface="Helvetica"/>
                <a:ea typeface="Helvetica"/>
                <a:cs typeface="Helvetica"/>
                <a:sym typeface="Helvetica"/>
              </a:rPr>
              <a:t>موقعیت مناسب و فضای دوستانه و آرام و راحت برای مشتری</a:t>
            </a:r>
            <a:endParaRPr>
              <a:latin typeface="Helvetica"/>
              <a:ea typeface="Helvetica"/>
              <a:cs typeface="Helvetica"/>
              <a:sym typeface="Helvetica"/>
            </a:endParaRPr>
          </a:p>
          <a:p>
            <a:pPr marL="328929" indent="-328929" algn="r" defTabSz="432308" rtl="1">
              <a:spcBef>
                <a:spcPts val="3100"/>
              </a:spcBef>
              <a:defRPr sz="2368"/>
            </a:pPr>
            <a:r>
              <a:rPr>
                <a:latin typeface="Helvetica"/>
                <a:ea typeface="Helvetica"/>
                <a:cs typeface="Helvetica"/>
                <a:sym typeface="Helvetica"/>
              </a:rPr>
              <a:t>استفاده از تکنولوژی و نرم افزارهای اندروید و </a:t>
            </a:r>
            <a:r>
              <a:t>ios </a:t>
            </a:r>
          </a:p>
          <a:p>
            <a:pPr marL="328929" indent="-328929" algn="r" defTabSz="432308" rtl="1">
              <a:spcBef>
                <a:spcPts val="3100"/>
              </a:spcBef>
              <a:defRPr sz="2368"/>
            </a:pPr>
            <a:r>
              <a:rPr>
                <a:latin typeface="Helvetica"/>
                <a:ea typeface="Helvetica"/>
                <a:cs typeface="Helvetica"/>
                <a:sym typeface="Helvetica"/>
              </a:rPr>
              <a:t>مدیریت منابع انسانی مناسب</a:t>
            </a:r>
            <a:endParaRPr>
              <a:latin typeface="Helvetica"/>
              <a:ea typeface="Helvetica"/>
              <a:cs typeface="Helvetica"/>
              <a:sym typeface="Helvetica"/>
            </a:endParaRPr>
          </a:p>
          <a:p>
            <a:pPr marL="328929" indent="-328929" algn="r" defTabSz="432308" rtl="1">
              <a:spcBef>
                <a:spcPts val="3100"/>
              </a:spcBef>
              <a:defRPr sz="2368"/>
            </a:pPr>
            <a:r>
              <a:rPr>
                <a:latin typeface="Helvetica"/>
                <a:ea typeface="Helvetica"/>
                <a:cs typeface="Helvetica"/>
                <a:sym typeface="Helvetica"/>
              </a:rPr>
              <a:t>رضایت و تجربه خوب مشتریان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Title 1"/>
          <p:cNvSpPr txBox="1"/>
          <p:nvPr>
            <p:ph type="title"/>
          </p:nvPr>
        </p:nvSpPr>
        <p:spPr>
          <a:prstGeom prst="rect">
            <a:avLst/>
          </a:prstGeom>
        </p:spPr>
        <p:txBody>
          <a:bodyPr/>
          <a:lstStyle>
            <a:lvl1pPr rtl="1">
              <a:defRPr/>
            </a:lvl1pPr>
          </a:lstStyle>
          <a:p>
            <a:pPr/>
            <a:r>
              <a:t>نقاط ضعف</a:t>
            </a:r>
          </a:p>
        </p:txBody>
      </p:sp>
      <p:sp>
        <p:nvSpPr>
          <p:cNvPr id="212" name="Content Placeholder 2"/>
          <p:cNvSpPr txBox="1"/>
          <p:nvPr>
            <p:ph type="body" idx="1"/>
          </p:nvPr>
        </p:nvSpPr>
        <p:spPr>
          <a:prstGeom prst="rect">
            <a:avLst/>
          </a:prstGeom>
        </p:spPr>
        <p:txBody>
          <a:bodyPr/>
          <a:lstStyle/>
          <a:p>
            <a:pPr algn="r" rtl="1">
              <a:defRPr/>
            </a:pPr>
            <a:r>
              <a:t>هزینه ی بالای محصولات</a:t>
            </a:r>
          </a:p>
          <a:p>
            <a:pPr algn="r" rtl="1">
              <a:defRPr/>
            </a:pPr>
            <a:r>
              <a:t>اشباع بیش از حد شعبه ها</a:t>
            </a:r>
          </a:p>
          <a:p>
            <a:pPr algn="r" rtl="1">
              <a:defRPr/>
            </a:pPr>
            <a:r>
              <a:t>وابستگی به بازار آمریکا</a:t>
            </a:r>
          </a:p>
          <a:p>
            <a:pPr algn="r" rtl="1">
              <a:defRPr/>
            </a:pPr>
            <a:r>
              <a:t>تفاوت فرهنگ قهوه در آمریکا و اروپا نسبت به بقیه کشور ها</a:t>
            </a:r>
          </a:p>
          <a:p>
            <a:pPr algn="r" rtl="1">
              <a:defRPr/>
            </a:pPr>
            <a:r>
              <a:t>افزایش تعداد سهامداران و کاهش منافع شرکت</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